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30" r:id="rId1"/>
  </p:sldMasterIdLst>
  <p:sldIdLst>
    <p:sldId id="256" r:id="rId2"/>
    <p:sldId id="349" r:id="rId3"/>
    <p:sldId id="351" r:id="rId4"/>
    <p:sldId id="352" r:id="rId5"/>
    <p:sldId id="353" r:id="rId6"/>
    <p:sldId id="354" r:id="rId7"/>
    <p:sldId id="355" r:id="rId8"/>
    <p:sldId id="356" r:id="rId9"/>
    <p:sldId id="357" r:id="rId10"/>
    <p:sldId id="367" r:id="rId11"/>
    <p:sldId id="358" r:id="rId12"/>
    <p:sldId id="274" r:id="rId13"/>
    <p:sldId id="341" r:id="rId14"/>
    <p:sldId id="342" r:id="rId15"/>
    <p:sldId id="343" r:id="rId16"/>
    <p:sldId id="345" r:id="rId17"/>
    <p:sldId id="344" r:id="rId18"/>
    <p:sldId id="346" r:id="rId19"/>
    <p:sldId id="347" r:id="rId20"/>
    <p:sldId id="348" r:id="rId21"/>
    <p:sldId id="359" r:id="rId22"/>
    <p:sldId id="360" r:id="rId23"/>
    <p:sldId id="361" r:id="rId24"/>
    <p:sldId id="362" r:id="rId25"/>
    <p:sldId id="363" r:id="rId26"/>
    <p:sldId id="364" r:id="rId27"/>
    <p:sldId id="365" r:id="rId28"/>
    <p:sldId id="366" r:id="rId29"/>
    <p:sldId id="268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3284890-85D2-4D7B-8EF5-15A9C1DB8F42}" type="datetimeFigureOut">
              <a:rPr lang="en-US" smtClean="0"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16468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49838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94432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082767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11393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8786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35408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386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3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53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813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4/28/2019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600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4/28/2019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50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4/28/2019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120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4/28/2019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139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4/28/2019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83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4/28/2019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451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5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  <p:sldLayoutId id="2147484043" r:id="rId13"/>
    <p:sldLayoutId id="2147484044" r:id="rId14"/>
    <p:sldLayoutId id="2147484045" r:id="rId15"/>
    <p:sldLayoutId id="2147484046" r:id="rId16"/>
    <p:sldLayoutId id="214748404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Самооценка от а до 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Занятие 08: позитивное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самопрограммирование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1626">
            <a:off x="997400" y="793394"/>
            <a:ext cx="3595428" cy="943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 rot="21449400">
            <a:off x="5177304" y="698621"/>
            <a:ext cx="5016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Тренер: </a:t>
            </a:r>
            <a:r>
              <a:rPr lang="ru-RU" sz="3600" u="sng" dirty="0" err="1" smtClean="0">
                <a:solidFill>
                  <a:schemeClr val="accent1">
                    <a:lumMod val="50000"/>
                  </a:schemeClr>
                </a:solidFill>
              </a:rPr>
              <a:t>Каринэ</a:t>
            </a:r>
            <a:r>
              <a:rPr lang="ru-RU" sz="3600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u="sng" dirty="0" err="1" smtClean="0">
                <a:solidFill>
                  <a:schemeClr val="accent1">
                    <a:lumMod val="50000"/>
                  </a:schemeClr>
                </a:solidFill>
              </a:rPr>
              <a:t>Паникян</a:t>
            </a:r>
            <a:endParaRPr lang="ru-RU" sz="36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828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69" y="351914"/>
            <a:ext cx="2953938" cy="7754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49097" y="314739"/>
            <a:ext cx="3406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A5300F">
                    <a:lumMod val="50000"/>
                  </a:srgbClr>
                </a:solidFill>
              </a:rPr>
              <a:t>Тренер: </a:t>
            </a:r>
            <a:r>
              <a:rPr lang="ru-RU" sz="2400" u="sng" dirty="0" err="1" smtClean="0">
                <a:solidFill>
                  <a:srgbClr val="A5300F">
                    <a:lumMod val="50000"/>
                  </a:srgbClr>
                </a:solidFill>
              </a:rPr>
              <a:t>Каринэ</a:t>
            </a:r>
            <a:r>
              <a:rPr lang="ru-RU" sz="2400" u="sng" dirty="0" smtClean="0">
                <a:solidFill>
                  <a:srgbClr val="A5300F">
                    <a:lumMod val="50000"/>
                  </a:srgbClr>
                </a:solidFill>
              </a:rPr>
              <a:t> </a:t>
            </a:r>
            <a:r>
              <a:rPr lang="ru-RU" sz="2400" u="sng" dirty="0" err="1" smtClean="0">
                <a:solidFill>
                  <a:srgbClr val="A5300F">
                    <a:lumMod val="50000"/>
                  </a:srgbClr>
                </a:solidFill>
              </a:rPr>
              <a:t>Паникян</a:t>
            </a:r>
            <a:endParaRPr lang="ru-RU" sz="2400" u="sng" dirty="0">
              <a:solidFill>
                <a:srgbClr val="A5300F">
                  <a:lumMod val="5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215" y="1755442"/>
            <a:ext cx="103592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rgbClr val="C00000"/>
                </a:solidFill>
                <a:cs typeface="Aharoni" panose="02010803020104030203" pitchFamily="2" charset="-79"/>
              </a:rPr>
              <a:t>Будем ли мы составлять свои уникальные </a:t>
            </a:r>
            <a:r>
              <a:rPr lang="ru-RU" sz="2800" u="sng" dirty="0" smtClean="0">
                <a:solidFill>
                  <a:srgbClr val="C00000"/>
                </a:solidFill>
                <a:cs typeface="Aharoni" panose="02010803020104030203" pitchFamily="2" charset="-79"/>
              </a:rPr>
              <a:t>НУ-ПУ</a:t>
            </a:r>
            <a:r>
              <a:rPr lang="ru-RU" sz="2800" u="sng" dirty="0" smtClean="0">
                <a:solidFill>
                  <a:srgbClr val="C00000"/>
                </a:solidFill>
                <a:cs typeface="Aharoni" panose="02010803020104030203" pitchFamily="2" charset="-79"/>
              </a:rPr>
              <a:t>?</a:t>
            </a:r>
          </a:p>
          <a:p>
            <a:endParaRPr lang="ru-RU" sz="1000" dirty="0">
              <a:solidFill>
                <a:prstClr val="black"/>
              </a:solidFill>
              <a:cs typeface="Aharoni" panose="02010803020104030203" pitchFamily="2" charset="-79"/>
            </a:endParaRPr>
          </a:p>
          <a:p>
            <a:r>
              <a:rPr lang="ru-RU" sz="2800" dirty="0" smtClean="0">
                <a:solidFill>
                  <a:srgbClr val="323232">
                    <a:lumMod val="75000"/>
                    <a:lumOff val="25000"/>
                  </a:srgbClr>
                </a:solidFill>
                <a:cs typeface="Aharoni" panose="02010803020104030203" pitchFamily="2" charset="-79"/>
              </a:rPr>
              <a:t>Поэтому я предложу вам 2 варианта на выбор:</a:t>
            </a:r>
          </a:p>
          <a:p>
            <a:endParaRPr lang="ru-RU" sz="2800" dirty="0" smtClean="0">
              <a:solidFill>
                <a:srgbClr val="323232">
                  <a:lumMod val="75000"/>
                  <a:lumOff val="25000"/>
                </a:srgbClr>
              </a:solidFill>
              <a:cs typeface="Aharoni" panose="02010803020104030203" pitchFamily="2" charset="-79"/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323232">
                    <a:lumMod val="75000"/>
                    <a:lumOff val="25000"/>
                  </a:srgbClr>
                </a:solidFill>
                <a:cs typeface="Aharoni" panose="02010803020104030203" pitchFamily="2" charset="-79"/>
              </a:rPr>
              <a:t>Вариант «на тройку, но сегодня»</a:t>
            </a:r>
            <a:r>
              <a:rPr lang="ru-RU" sz="2800" dirty="0" smtClean="0">
                <a:solidFill>
                  <a:srgbClr val="323232">
                    <a:lumMod val="75000"/>
                    <a:lumOff val="25000"/>
                  </a:srgbClr>
                </a:solidFill>
                <a:cs typeface="Aharoni" panose="02010803020104030203" pitchFamily="2" charset="-79"/>
                <a:sym typeface="Wingdings" panose="05000000000000000000" pitchFamily="2" charset="2"/>
              </a:rPr>
              <a:t>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323232">
                    <a:lumMod val="75000"/>
                    <a:lumOff val="25000"/>
                  </a:srgbClr>
                </a:solidFill>
                <a:cs typeface="Aharoni" panose="02010803020104030203" pitchFamily="2" charset="-79"/>
                <a:sym typeface="Wingdings" panose="05000000000000000000" pitchFamily="2" charset="2"/>
              </a:rPr>
              <a:t>Вариант «для продвинутых»</a:t>
            </a:r>
            <a:endParaRPr lang="ru-RU" sz="2800" dirty="0" smtClean="0">
              <a:solidFill>
                <a:srgbClr val="323232">
                  <a:lumMod val="75000"/>
                  <a:lumOff val="25000"/>
                </a:srgbClr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7833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69" y="351914"/>
            <a:ext cx="2953938" cy="7754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49097" y="314739"/>
            <a:ext cx="3406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A5300F">
                    <a:lumMod val="50000"/>
                  </a:srgbClr>
                </a:solidFill>
              </a:rPr>
              <a:t>Тренер: </a:t>
            </a:r>
            <a:r>
              <a:rPr lang="ru-RU" sz="2400" u="sng" dirty="0" err="1" smtClean="0">
                <a:solidFill>
                  <a:srgbClr val="A5300F">
                    <a:lumMod val="50000"/>
                  </a:srgbClr>
                </a:solidFill>
              </a:rPr>
              <a:t>Каринэ</a:t>
            </a:r>
            <a:r>
              <a:rPr lang="ru-RU" sz="2400" u="sng" dirty="0" smtClean="0">
                <a:solidFill>
                  <a:srgbClr val="A5300F">
                    <a:lumMod val="50000"/>
                  </a:srgbClr>
                </a:solidFill>
              </a:rPr>
              <a:t> </a:t>
            </a:r>
            <a:r>
              <a:rPr lang="ru-RU" sz="2400" u="sng" dirty="0" err="1" smtClean="0">
                <a:solidFill>
                  <a:srgbClr val="A5300F">
                    <a:lumMod val="50000"/>
                  </a:srgbClr>
                </a:solidFill>
              </a:rPr>
              <a:t>Паникян</a:t>
            </a:r>
            <a:endParaRPr lang="ru-RU" sz="2400" u="sng" dirty="0">
              <a:solidFill>
                <a:srgbClr val="A5300F">
                  <a:lumMod val="5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215" y="1420592"/>
            <a:ext cx="1035929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rgbClr val="C00000"/>
                </a:solidFill>
                <a:cs typeface="Aharoni" panose="02010803020104030203" pitchFamily="2" charset="-79"/>
              </a:rPr>
              <a:t>Будем ли мы составлять свои уникальные </a:t>
            </a:r>
            <a:r>
              <a:rPr lang="ru-RU" sz="2800" u="sng" dirty="0" smtClean="0">
                <a:solidFill>
                  <a:srgbClr val="C00000"/>
                </a:solidFill>
                <a:cs typeface="Aharoni" panose="02010803020104030203" pitchFamily="2" charset="-79"/>
              </a:rPr>
              <a:t>НУ-ПУ</a:t>
            </a:r>
            <a:r>
              <a:rPr lang="ru-RU" sz="2800" u="sng" dirty="0" smtClean="0">
                <a:solidFill>
                  <a:srgbClr val="C00000"/>
                </a:solidFill>
                <a:cs typeface="Aharoni" panose="02010803020104030203" pitchFamily="2" charset="-79"/>
              </a:rPr>
              <a:t>?</a:t>
            </a:r>
          </a:p>
          <a:p>
            <a:endParaRPr lang="ru-RU" sz="1000" dirty="0">
              <a:solidFill>
                <a:prstClr val="black"/>
              </a:solidFill>
              <a:cs typeface="Aharoni" panose="02010803020104030203" pitchFamily="2" charset="-79"/>
            </a:endParaRPr>
          </a:p>
          <a:p>
            <a:r>
              <a:rPr lang="ru-RU" sz="2800" dirty="0" smtClean="0">
                <a:solidFill>
                  <a:srgbClr val="323232">
                    <a:lumMod val="75000"/>
                    <a:lumOff val="25000"/>
                  </a:srgbClr>
                </a:solidFill>
                <a:cs typeface="Aharoni" panose="02010803020104030203" pitchFamily="2" charset="-79"/>
              </a:rPr>
              <a:t>Для продвинутых я расскажу </a:t>
            </a:r>
            <a:r>
              <a:rPr lang="ru-RU" sz="2800" dirty="0" smtClean="0">
                <a:solidFill>
                  <a:srgbClr val="323232">
                    <a:lumMod val="75000"/>
                    <a:lumOff val="25000"/>
                  </a:srgbClr>
                </a:solidFill>
                <a:cs typeface="Aharoni" panose="02010803020104030203" pitchFamily="2" charset="-79"/>
              </a:rPr>
              <a:t>общий принцип </a:t>
            </a:r>
            <a:r>
              <a:rPr lang="ru-RU" sz="2800" dirty="0" err="1" smtClean="0">
                <a:solidFill>
                  <a:srgbClr val="323232">
                    <a:lumMod val="75000"/>
                    <a:lumOff val="25000"/>
                  </a:srgbClr>
                </a:solidFill>
                <a:cs typeface="Aharoni" panose="02010803020104030203" pitchFamily="2" charset="-79"/>
              </a:rPr>
              <a:t>переформулирования</a:t>
            </a:r>
            <a:r>
              <a:rPr lang="ru-RU" sz="2800" dirty="0" smtClean="0">
                <a:solidFill>
                  <a:srgbClr val="323232">
                    <a:lumMod val="75000"/>
                    <a:lumOff val="25000"/>
                  </a:srgbClr>
                </a:solidFill>
                <a:cs typeface="Aharoni" panose="02010803020104030203" pitchFamily="2" charset="-79"/>
              </a:rPr>
              <a:t> НУ в ПУ </a:t>
            </a:r>
            <a:r>
              <a:rPr lang="ru-RU" sz="2800" dirty="0" smtClean="0">
                <a:solidFill>
                  <a:srgbClr val="323232">
                    <a:lumMod val="75000"/>
                    <a:lumOff val="25000"/>
                  </a:srgbClr>
                </a:solidFill>
                <a:cs typeface="Aharoni" panose="02010803020104030203" pitchFamily="2" charset="-79"/>
              </a:rPr>
              <a:t>+ </a:t>
            </a:r>
            <a:r>
              <a:rPr lang="ru-RU" sz="2800" dirty="0" smtClean="0">
                <a:solidFill>
                  <a:srgbClr val="323232">
                    <a:lumMod val="75000"/>
                    <a:lumOff val="25000"/>
                  </a:srgbClr>
                </a:solidFill>
                <a:cs typeface="Aharoni" panose="02010803020104030203" pitchFamily="2" charset="-79"/>
              </a:rPr>
              <a:t>пришлю свою  методичку</a:t>
            </a:r>
          </a:p>
          <a:p>
            <a:endParaRPr lang="ru-RU" sz="1000" dirty="0" smtClean="0">
              <a:solidFill>
                <a:srgbClr val="323232">
                  <a:lumMod val="75000"/>
                  <a:lumOff val="25000"/>
                </a:srgbClr>
              </a:solidFill>
              <a:cs typeface="Aharoni" panose="02010803020104030203" pitchFamily="2" charset="-79"/>
            </a:endParaRPr>
          </a:p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cs typeface="Aharoni" panose="02010803020104030203" pitchFamily="2" charset="-79"/>
              </a:rPr>
              <a:t>Всем рекомендую начать работать с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cs typeface="Aharoni" panose="02010803020104030203" pitchFamily="2" charset="-79"/>
              </a:rPr>
              <a:t>ГОТОВЫМ НАБОРОМ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cs typeface="Aharoni" panose="02010803020104030203" pitchFamily="2" charset="-79"/>
              </a:rPr>
              <a:t>установок уже с завтрашнего дня </a:t>
            </a:r>
          </a:p>
          <a:p>
            <a:endParaRPr lang="ru-RU" sz="1000" dirty="0">
              <a:solidFill>
                <a:schemeClr val="accent3">
                  <a:lumMod val="75000"/>
                </a:schemeClr>
              </a:solidFill>
              <a:cs typeface="Aharoni" panose="02010803020104030203" pitchFamily="2" charset="-79"/>
            </a:endParaRPr>
          </a:p>
          <a:p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Те кто зачислил себя в «продвинутые» параллельно составляют свои ПУ к найденным НУ), те кто «на тройку, но сегодня» - выбирают более-менее подходящие из практикума</a:t>
            </a:r>
            <a:endParaRPr lang="ru-RU" sz="2800" dirty="0" smtClean="0">
              <a:solidFill>
                <a:schemeClr val="tx2">
                  <a:lumMod val="75000"/>
                  <a:lumOff val="25000"/>
                </a:schemeClr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56520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69" y="351914"/>
            <a:ext cx="2953938" cy="7754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49097" y="314739"/>
            <a:ext cx="3406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Тренер: </a:t>
            </a:r>
            <a:r>
              <a:rPr lang="ru-RU" sz="2400" u="sng" dirty="0" err="1" smtClean="0">
                <a:solidFill>
                  <a:schemeClr val="accent1">
                    <a:lumMod val="50000"/>
                  </a:schemeClr>
                </a:solidFill>
              </a:rPr>
              <a:t>Каринэ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u="sng" dirty="0" err="1" smtClean="0">
                <a:solidFill>
                  <a:schemeClr val="accent1">
                    <a:lumMod val="50000"/>
                  </a:schemeClr>
                </a:solidFill>
              </a:rPr>
              <a:t>Паникян</a:t>
            </a:r>
            <a:endParaRPr lang="ru-RU" sz="24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2579" y="1716807"/>
            <a:ext cx="106250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rgbClr val="C00000"/>
                </a:solidFill>
                <a:cs typeface="Aharoni" panose="02010803020104030203" pitchFamily="2" charset="-79"/>
              </a:rPr>
              <a:t>ЧТО ТЕПЕРЬ ДЕЛАТЬ С НАШИМИ НУ?</a:t>
            </a:r>
          </a:p>
          <a:p>
            <a:endParaRPr lang="ru-RU" sz="1000" dirty="0">
              <a:cs typeface="Aharoni" panose="02010803020104030203" pitchFamily="2" charset="-79"/>
            </a:endParaRPr>
          </a:p>
          <a:p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	Для того чтобы прекратить действие наших НУ (т.е. чтобы мы 	перестали ими руководствоваться), нам необходимо заменить 	их на другие установки, позитивные - ПУ</a:t>
            </a:r>
          </a:p>
          <a:p>
            <a:endParaRPr lang="ru-RU" sz="1000" dirty="0">
              <a:solidFill>
                <a:schemeClr val="tx2">
                  <a:lumMod val="75000"/>
                  <a:lumOff val="25000"/>
                </a:schemeClr>
              </a:solidFill>
              <a:cs typeface="Aharoni" panose="02010803020104030203" pitchFamily="2" charset="-79"/>
              <a:sym typeface="Wingdings" panose="05000000000000000000" pitchFamily="2" charset="2"/>
            </a:endParaRPr>
          </a:p>
          <a:p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Aharoni" panose="02010803020104030203" pitchFamily="2" charset="-79"/>
                <a:sym typeface="Wingdings" panose="05000000000000000000" pitchFamily="2" charset="2"/>
              </a:rPr>
              <a:t>	</a:t>
            </a:r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Aharoni" panose="02010803020104030203" pitchFamily="2" charset="-79"/>
                <a:sym typeface="Wingdings" panose="05000000000000000000" pitchFamily="2" charset="2"/>
              </a:rPr>
              <a:t>Есть много разных способов работы с убеждениями. Мы с вами 	будем работать по </a:t>
            </a:r>
            <a:r>
              <a:rPr lang="ru-RU" sz="2800" dirty="0" err="1" smtClean="0">
                <a:solidFill>
                  <a:schemeClr val="tx2">
                    <a:lumMod val="90000"/>
                    <a:lumOff val="10000"/>
                  </a:schemeClr>
                </a:solidFill>
                <a:cs typeface="Aharoni" panose="02010803020104030203" pitchFamily="2" charset="-79"/>
                <a:sym typeface="Wingdings" panose="05000000000000000000" pitchFamily="2" charset="2"/>
              </a:rPr>
              <a:t>Свияшу</a:t>
            </a:r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Aharoni" panose="02010803020104030203" pitchFamily="2" charset="-79"/>
                <a:sym typeface="Wingdings" panose="05000000000000000000" pitchFamily="2" charset="2"/>
              </a:rPr>
              <a:t></a:t>
            </a:r>
          </a:p>
          <a:p>
            <a:endParaRPr lang="ru-RU" sz="1000" dirty="0">
              <a:cs typeface="Aharoni" panose="02010803020104030203" pitchFamily="2" charset="-79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63234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69" y="351914"/>
            <a:ext cx="2953938" cy="7754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49097" y="314739"/>
            <a:ext cx="3406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Тренер: </a:t>
            </a:r>
            <a:r>
              <a:rPr lang="ru-RU" sz="2400" u="sng" dirty="0" err="1" smtClean="0">
                <a:solidFill>
                  <a:schemeClr val="accent1">
                    <a:lumMod val="50000"/>
                  </a:schemeClr>
                </a:solidFill>
              </a:rPr>
              <a:t>Каринэ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u="sng" dirty="0" err="1" smtClean="0">
                <a:solidFill>
                  <a:schemeClr val="accent1">
                    <a:lumMod val="50000"/>
                  </a:schemeClr>
                </a:solidFill>
              </a:rPr>
              <a:t>Паникян</a:t>
            </a:r>
            <a:endParaRPr lang="ru-RU" sz="24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2579" y="1381955"/>
            <a:ext cx="1062507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rgbClr val="C00000"/>
                </a:solidFill>
                <a:cs typeface="Aharoni" panose="02010803020104030203" pitchFamily="2" charset="-79"/>
              </a:rPr>
              <a:t>САМОЕ ГЛВНОЕ ЧТО ВАМ СТОИТ ЗАПОМНИТЬ – ЭТО ЧЕМ ПУ ОТЛИЧАЕТСЯ ОТ АФФИРМАЦИИ</a:t>
            </a:r>
          </a:p>
          <a:p>
            <a:endParaRPr lang="ru-RU" sz="1000" dirty="0">
              <a:cs typeface="Aharoni" panose="02010803020104030203" pitchFamily="2" charset="-79"/>
            </a:endParaRPr>
          </a:p>
          <a:p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	Когда вы составили свою новую ПУ (или взяли готовую 	понравившуюся), первым делом задайте себе вопрос –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cs typeface="Aharoni" panose="02010803020104030203" pitchFamily="2" charset="-79"/>
              </a:rPr>
              <a:t>«Кто 	исполнитель?»</a:t>
            </a:r>
          </a:p>
          <a:p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Aharoni" panose="02010803020104030203" pitchFamily="2" charset="-79"/>
                <a:sym typeface="Wingdings" panose="05000000000000000000" pitchFamily="2" charset="2"/>
              </a:rPr>
              <a:t>	ПУ – </a:t>
            </a:r>
            <a:r>
              <a:rPr lang="ru-RU" sz="2800" u="sng" dirty="0" smtClean="0">
                <a:solidFill>
                  <a:schemeClr val="accent1"/>
                </a:solidFill>
                <a:cs typeface="Aharoni" panose="02010803020104030203" pitchFamily="2" charset="-79"/>
                <a:sym typeface="Wingdings" panose="05000000000000000000" pitchFamily="2" charset="2"/>
              </a:rPr>
              <a:t>исполнитель вы сами или ваше тело</a:t>
            </a:r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Aharoni" panose="02010803020104030203" pitchFamily="2" charset="-79"/>
                <a:sym typeface="Wingdings" panose="05000000000000000000" pitchFamily="2" charset="2"/>
              </a:rPr>
              <a:t> (других вариантов 	НЕТ!!!)</a:t>
            </a:r>
          </a:p>
          <a:p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Aharoni" panose="02010803020104030203" pitchFamily="2" charset="-79"/>
                <a:sym typeface="Wingdings" panose="05000000000000000000" pitchFamily="2" charset="2"/>
              </a:rPr>
              <a:t>	</a:t>
            </a:r>
            <a:r>
              <a:rPr lang="ru-RU" sz="2800" dirty="0" err="1" smtClean="0">
                <a:solidFill>
                  <a:schemeClr val="tx2">
                    <a:lumMod val="90000"/>
                    <a:lumOff val="10000"/>
                  </a:schemeClr>
                </a:solidFill>
                <a:cs typeface="Aharoni" panose="02010803020104030203" pitchFamily="2" charset="-79"/>
                <a:sym typeface="Wingdings" panose="05000000000000000000" pitchFamily="2" charset="2"/>
              </a:rPr>
              <a:t>Аффирмация</a:t>
            </a:r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Aharoni" panose="02010803020104030203" pitchFamily="2" charset="-79"/>
                <a:sym typeface="Wingdings" panose="05000000000000000000" pitchFamily="2" charset="2"/>
              </a:rPr>
              <a:t> – исполнитель это другие люди, вселенная, Бог, 	жизнь, деньги и т.д.</a:t>
            </a:r>
          </a:p>
          <a:p>
            <a:endParaRPr lang="ru-RU" sz="1000" dirty="0">
              <a:cs typeface="Aharoni" panose="02010803020104030203" pitchFamily="2" charset="-79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61222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69" y="351914"/>
            <a:ext cx="2953938" cy="7754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49097" y="314739"/>
            <a:ext cx="3406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Тренер: </a:t>
            </a:r>
            <a:r>
              <a:rPr lang="ru-RU" sz="2400" u="sng" dirty="0" err="1" smtClean="0">
                <a:solidFill>
                  <a:schemeClr val="accent1">
                    <a:lumMod val="50000"/>
                  </a:schemeClr>
                </a:solidFill>
              </a:rPr>
              <a:t>Каринэ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u="sng" dirty="0" err="1" smtClean="0">
                <a:solidFill>
                  <a:schemeClr val="accent1">
                    <a:lumMod val="50000"/>
                  </a:schemeClr>
                </a:solidFill>
              </a:rPr>
              <a:t>Паникян</a:t>
            </a:r>
            <a:endParaRPr lang="ru-RU" sz="24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2579" y="1266044"/>
            <a:ext cx="1062507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rgbClr val="C00000"/>
                </a:solidFill>
                <a:cs typeface="Aharoni" panose="02010803020104030203" pitchFamily="2" charset="-79"/>
              </a:rPr>
              <a:t>Чем нас не устраивает </a:t>
            </a:r>
            <a:r>
              <a:rPr lang="ru-RU" sz="2800" u="sng" dirty="0" err="1" smtClean="0">
                <a:solidFill>
                  <a:srgbClr val="C00000"/>
                </a:solidFill>
                <a:cs typeface="Aharoni" panose="02010803020104030203" pitchFamily="2" charset="-79"/>
              </a:rPr>
              <a:t>аффирмация</a:t>
            </a:r>
            <a:r>
              <a:rPr lang="ru-RU" sz="2800" u="sng" dirty="0" smtClean="0">
                <a:solidFill>
                  <a:srgbClr val="C00000"/>
                </a:solidFill>
                <a:cs typeface="Aharoni" panose="02010803020104030203" pitchFamily="2" charset="-79"/>
              </a:rPr>
              <a:t>?</a:t>
            </a:r>
          </a:p>
          <a:p>
            <a:endParaRPr lang="ru-RU" sz="1000" dirty="0">
              <a:cs typeface="Aharoni" panose="02010803020104030203" pitchFamily="2" charset="-79"/>
            </a:endParaRPr>
          </a:p>
          <a:p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Она оказывает на нас действие только пока мы ее повторяем (и еще некоторое время после этого – от 2 недель до 2 месяцев, в зависимости от внушаемости повторяющего)</a:t>
            </a:r>
          </a:p>
          <a:p>
            <a:endParaRPr lang="ru-RU" sz="2800" dirty="0">
              <a:solidFill>
                <a:schemeClr val="tx2">
                  <a:lumMod val="75000"/>
                  <a:lumOff val="25000"/>
                </a:schemeClr>
              </a:solidFill>
              <a:cs typeface="Aharoni" panose="02010803020104030203" pitchFamily="2" charset="-79"/>
              <a:sym typeface="Wingdings" panose="05000000000000000000" pitchFamily="2" charset="2"/>
            </a:endParaRPr>
          </a:p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  <a:sym typeface="Wingdings" panose="05000000000000000000" pitchFamily="2" charset="2"/>
              </a:rPr>
              <a:t>Если «исполнитель» – другие люди –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  <a:sym typeface="Wingdings" panose="05000000000000000000" pitchFamily="2" charset="2"/>
              </a:rPr>
              <a:t>аффирмация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  <a:sym typeface="Wingdings" panose="05000000000000000000" pitchFamily="2" charset="2"/>
              </a:rPr>
              <a:t> может быть не только бесполезна, но и вредна. Например: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  <a:sym typeface="Wingdings" panose="05000000000000000000" pitchFamily="2" charset="2"/>
              </a:rPr>
              <a:t>Отныне другие люди относятся ко мне хорошо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  <a:sym typeface="Wingdings" panose="05000000000000000000" pitchFamily="2" charset="2"/>
              </a:rPr>
              <a:t>Отныне мой муж перестает пить</a:t>
            </a:r>
          </a:p>
          <a:p>
            <a:endParaRPr lang="ru-RU" sz="1000" dirty="0">
              <a:cs typeface="Aharoni" panose="02010803020104030203" pitchFamily="2" charset="-79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69637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69" y="351914"/>
            <a:ext cx="2953938" cy="7754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49097" y="314739"/>
            <a:ext cx="3406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Тренер: </a:t>
            </a:r>
            <a:r>
              <a:rPr lang="ru-RU" sz="2400" u="sng" dirty="0" err="1" smtClean="0">
                <a:solidFill>
                  <a:schemeClr val="accent1">
                    <a:lumMod val="50000"/>
                  </a:schemeClr>
                </a:solidFill>
              </a:rPr>
              <a:t>Каринэ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u="sng" dirty="0" err="1" smtClean="0">
                <a:solidFill>
                  <a:schemeClr val="accent1">
                    <a:lumMod val="50000"/>
                  </a:schemeClr>
                </a:solidFill>
              </a:rPr>
              <a:t>Паникян</a:t>
            </a:r>
            <a:endParaRPr lang="ru-RU" sz="24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2579" y="1266044"/>
            <a:ext cx="1062507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u="sng" dirty="0" smtClean="0">
              <a:solidFill>
                <a:srgbClr val="C00000"/>
              </a:solidFill>
              <a:cs typeface="Aharoni" panose="02010803020104030203" pitchFamily="2" charset="-79"/>
            </a:endParaRPr>
          </a:p>
          <a:p>
            <a:endParaRPr lang="ru-RU" sz="2800" u="sng" dirty="0">
              <a:solidFill>
                <a:srgbClr val="C00000"/>
              </a:solidFill>
              <a:cs typeface="Aharoni" panose="02010803020104030203" pitchFamily="2" charset="-79"/>
            </a:endParaRPr>
          </a:p>
          <a:p>
            <a:r>
              <a:rPr lang="ru-RU" sz="2800" u="sng" dirty="0" smtClean="0">
                <a:solidFill>
                  <a:srgbClr val="C00000"/>
                </a:solidFill>
                <a:cs typeface="Aharoni" panose="02010803020104030203" pitchFamily="2" charset="-79"/>
              </a:rPr>
              <a:t>Чем хороша ПУ?</a:t>
            </a:r>
          </a:p>
          <a:p>
            <a:endParaRPr lang="ru-RU" sz="1000" dirty="0">
              <a:cs typeface="Aharoni" panose="02010803020104030203" pitchFamily="2" charset="-79"/>
            </a:endParaRPr>
          </a:p>
          <a:p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Если вы правильно ее составили и правильно с ней поработали – она становится вашим новым мышлением на всю жизнь (или пока не решите ее «отменить», т.е. переделать на другую)</a:t>
            </a:r>
          </a:p>
        </p:txBody>
      </p:sp>
    </p:spTree>
    <p:extLst>
      <p:ext uri="{BB962C8B-B14F-4D97-AF65-F5344CB8AC3E}">
        <p14:creationId xmlns:p14="http://schemas.microsoft.com/office/powerpoint/2010/main" val="659753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69" y="351914"/>
            <a:ext cx="2953938" cy="7754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49097" y="314739"/>
            <a:ext cx="3406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Тренер: </a:t>
            </a:r>
            <a:r>
              <a:rPr lang="ru-RU" sz="2400" u="sng" dirty="0" err="1" smtClean="0">
                <a:solidFill>
                  <a:schemeClr val="accent1">
                    <a:lumMod val="50000"/>
                  </a:schemeClr>
                </a:solidFill>
              </a:rPr>
              <a:t>Каринэ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u="sng" dirty="0" err="1" smtClean="0">
                <a:solidFill>
                  <a:schemeClr val="accent1">
                    <a:lumMod val="50000"/>
                  </a:schemeClr>
                </a:solidFill>
              </a:rPr>
              <a:t>Паникян</a:t>
            </a:r>
            <a:endParaRPr lang="ru-RU" sz="24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2579" y="1266044"/>
            <a:ext cx="106250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rgbClr val="C00000"/>
                </a:solidFill>
                <a:cs typeface="Aharoni" panose="02010803020104030203" pitchFamily="2" charset="-79"/>
              </a:rPr>
              <a:t>Примеры:</a:t>
            </a:r>
          </a:p>
          <a:p>
            <a:endParaRPr lang="ru-RU" sz="1000" dirty="0">
              <a:cs typeface="Aharoni" panose="02010803020104030203" pitchFamily="2" charset="-79"/>
            </a:endParaRPr>
          </a:p>
          <a:p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НУ: мне никогда не заработать много денег</a:t>
            </a:r>
          </a:p>
          <a:p>
            <a:endParaRPr lang="ru-RU" sz="1000" dirty="0">
              <a:solidFill>
                <a:schemeClr val="tx2">
                  <a:lumMod val="75000"/>
                  <a:lumOff val="25000"/>
                </a:schemeClr>
              </a:solidFill>
              <a:cs typeface="Aharoni" panose="02010803020104030203" pitchFamily="2" charset="-79"/>
            </a:endParaRPr>
          </a:p>
          <a:p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Аффирмация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: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Отныне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cs typeface="Aharoni" panose="02010803020104030203" pitchFamily="2" charset="-79"/>
              </a:rPr>
              <a:t>деньги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приходят ко мне в нужных мне количествах (исполнитель - деньги)</a:t>
            </a:r>
          </a:p>
          <a:p>
            <a:endParaRPr lang="ru-RU" sz="1000" dirty="0">
              <a:solidFill>
                <a:schemeClr val="tx2">
                  <a:lumMod val="75000"/>
                  <a:lumOff val="25000"/>
                </a:schemeClr>
              </a:solidFill>
              <a:cs typeface="Aharoni" panose="02010803020104030203" pitchFamily="2" charset="-79"/>
            </a:endParaRPr>
          </a:p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ПУ: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Отныне </a:t>
            </a:r>
            <a:r>
              <a:rPr lang="ru-RU" sz="2800" dirty="0" smtClean="0">
                <a:solidFill>
                  <a:schemeClr val="accent1"/>
                </a:solidFill>
                <a:cs typeface="Aharoni" panose="02010803020104030203" pitchFamily="2" charset="-79"/>
              </a:rPr>
              <a:t>я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привлекаю в свою жизнь деньги в нужных мне количествах (исполнитель – я сам(а))</a:t>
            </a:r>
          </a:p>
        </p:txBody>
      </p:sp>
    </p:spTree>
    <p:extLst>
      <p:ext uri="{BB962C8B-B14F-4D97-AF65-F5344CB8AC3E}">
        <p14:creationId xmlns:p14="http://schemas.microsoft.com/office/powerpoint/2010/main" val="3224803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69" y="351914"/>
            <a:ext cx="2953938" cy="7754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49097" y="314739"/>
            <a:ext cx="3406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Тренер: </a:t>
            </a:r>
            <a:r>
              <a:rPr lang="ru-RU" sz="2400" u="sng" dirty="0" err="1" smtClean="0">
                <a:solidFill>
                  <a:schemeClr val="accent1">
                    <a:lumMod val="50000"/>
                  </a:schemeClr>
                </a:solidFill>
              </a:rPr>
              <a:t>Каринэ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u="sng" dirty="0" err="1" smtClean="0">
                <a:solidFill>
                  <a:schemeClr val="accent1">
                    <a:lumMod val="50000"/>
                  </a:schemeClr>
                </a:solidFill>
              </a:rPr>
              <a:t>Паникян</a:t>
            </a:r>
            <a:endParaRPr lang="ru-RU" sz="24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2579" y="1266044"/>
            <a:ext cx="1062507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rgbClr val="C00000"/>
                </a:solidFill>
                <a:cs typeface="Aharoni" panose="02010803020104030203" pitchFamily="2" charset="-79"/>
              </a:rPr>
              <a:t>Примеры:</a:t>
            </a:r>
          </a:p>
          <a:p>
            <a:endParaRPr lang="ru-RU" sz="1000" dirty="0">
              <a:cs typeface="Aharoni" panose="02010803020104030203" pitchFamily="2" charset="-79"/>
            </a:endParaRPr>
          </a:p>
          <a:p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НУ: нечего мечтать, уже всё давно поделено</a:t>
            </a:r>
          </a:p>
          <a:p>
            <a:endParaRPr lang="ru-RU" sz="1000" dirty="0">
              <a:solidFill>
                <a:schemeClr val="tx2">
                  <a:lumMod val="75000"/>
                  <a:lumOff val="25000"/>
                </a:schemeClr>
              </a:solidFill>
              <a:cs typeface="Aharoni" panose="02010803020104030203" pitchFamily="2" charset="-79"/>
            </a:endParaRPr>
          </a:p>
          <a:p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Аффирмация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: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Отныне вселенная изобильна и щедра! (исполнитель – вселенная)</a:t>
            </a:r>
          </a:p>
          <a:p>
            <a:endParaRPr lang="ru-RU" sz="1000" dirty="0">
              <a:solidFill>
                <a:schemeClr val="tx2">
                  <a:lumMod val="75000"/>
                  <a:lumOff val="25000"/>
                </a:schemeClr>
              </a:solidFill>
              <a:cs typeface="Aharoni" panose="02010803020104030203" pitchFamily="2" charset="-79"/>
            </a:endParaRPr>
          </a:p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ПУ: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Отныне </a:t>
            </a:r>
            <a:r>
              <a:rPr lang="ru-RU" sz="2800" dirty="0" smtClean="0">
                <a:solidFill>
                  <a:schemeClr val="accent1"/>
                </a:solidFill>
                <a:cs typeface="Aharoni" panose="02010803020104030203" pitchFamily="2" charset="-79"/>
              </a:rPr>
              <a:t>я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cs typeface="Aharoni" panose="02010803020104030203" pitchFamily="2" charset="-79"/>
              </a:rPr>
              <a:t>верю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что вселенная изобильна и щедра. Отныне </a:t>
            </a:r>
            <a:r>
              <a:rPr lang="ru-RU" sz="2800" dirty="0" smtClean="0">
                <a:solidFill>
                  <a:srgbClr val="C00000"/>
                </a:solidFill>
                <a:cs typeface="Aharoni" panose="02010803020104030203" pitchFamily="2" charset="-79"/>
              </a:rPr>
              <a:t>я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cs typeface="Aharoni" panose="02010803020104030203" pitchFamily="2" charset="-79"/>
              </a:rPr>
              <a:t>знаю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, что у вселенной всегда найдется для меня всё что я попрошу</a:t>
            </a:r>
          </a:p>
        </p:txBody>
      </p:sp>
    </p:spTree>
    <p:extLst>
      <p:ext uri="{BB962C8B-B14F-4D97-AF65-F5344CB8AC3E}">
        <p14:creationId xmlns:p14="http://schemas.microsoft.com/office/powerpoint/2010/main" val="1571731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69" y="351914"/>
            <a:ext cx="2953938" cy="7754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49097" y="314739"/>
            <a:ext cx="3406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Тренер: </a:t>
            </a:r>
            <a:r>
              <a:rPr lang="ru-RU" sz="2400" u="sng" dirty="0" err="1" smtClean="0">
                <a:solidFill>
                  <a:schemeClr val="accent1">
                    <a:lumMod val="50000"/>
                  </a:schemeClr>
                </a:solidFill>
              </a:rPr>
              <a:t>Каринэ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u="sng" dirty="0" err="1" smtClean="0">
                <a:solidFill>
                  <a:schemeClr val="accent1">
                    <a:lumMod val="50000"/>
                  </a:schemeClr>
                </a:solidFill>
              </a:rPr>
              <a:t>Паникян</a:t>
            </a:r>
            <a:endParaRPr lang="ru-RU" sz="24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2579" y="1472108"/>
            <a:ext cx="1062507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rgbClr val="C00000"/>
                </a:solidFill>
                <a:cs typeface="Aharoni" panose="02010803020104030203" pitchFamily="2" charset="-79"/>
              </a:rPr>
              <a:t>ПУ первого и второго типа</a:t>
            </a:r>
          </a:p>
          <a:p>
            <a:endParaRPr lang="ru-RU" sz="1000" dirty="0">
              <a:cs typeface="Aharoni" panose="02010803020104030203" pitchFamily="2" charset="-79"/>
            </a:endParaRPr>
          </a:p>
          <a:p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Aharoni" panose="02010803020104030203" pitchFamily="2" charset="-79"/>
              </a:rPr>
              <a:t>Первый тип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– изменить реальность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(</a:t>
            </a:r>
            <a:r>
              <a:rPr lang="ru-RU" sz="2800" dirty="0" smtClean="0">
                <a:solidFill>
                  <a:srgbClr val="C00000"/>
                </a:solidFill>
                <a:cs typeface="Aharoni" panose="02010803020104030203" pitchFamily="2" charset="-79"/>
              </a:rPr>
              <a:t>своими действиями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)</a:t>
            </a:r>
            <a:endParaRPr lang="ru-RU" sz="2800" dirty="0" smtClean="0">
              <a:solidFill>
                <a:schemeClr val="tx2">
                  <a:lumMod val="75000"/>
                  <a:lumOff val="25000"/>
                </a:schemeClr>
              </a:solidFill>
              <a:cs typeface="Aharoni" panose="02010803020104030203" pitchFamily="2" charset="-79"/>
            </a:endParaRPr>
          </a:p>
          <a:p>
            <a:endParaRPr lang="ru-RU" sz="1000" dirty="0">
              <a:solidFill>
                <a:schemeClr val="tx2">
                  <a:lumMod val="75000"/>
                  <a:lumOff val="25000"/>
                </a:schemeClr>
              </a:solidFill>
              <a:cs typeface="Aharoni" panose="02010803020104030203" pitchFamily="2" charset="-79"/>
            </a:endParaRPr>
          </a:p>
          <a:p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Aharoni" panose="02010803020104030203" pitchFamily="2" charset="-79"/>
              </a:rPr>
              <a:t>Второй тип 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– изменить свое отношение к реальности</a:t>
            </a:r>
          </a:p>
          <a:p>
            <a:endParaRPr lang="ru-RU" sz="1000" dirty="0">
              <a:solidFill>
                <a:schemeClr val="tx2">
                  <a:lumMod val="75000"/>
                  <a:lumOff val="25000"/>
                </a:schemeClr>
              </a:solidFill>
              <a:cs typeface="Aharoni" panose="02010803020104030203" pitchFamily="2" charset="-79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Количество установок первого типа должно быть не более 20%. Реальность 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и 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ваша 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психика 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не 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любят 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насилия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Aharoni" panose="02010803020104030203" pitchFamily="2" charset="-79"/>
                <a:sym typeface="Wingdings" panose="05000000000000000000" pitchFamily="2" charset="2"/>
              </a:rPr>
              <a:t>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Aharoni" panose="02010803020104030203" pitchFamily="2" charset="-79"/>
                <a:sym typeface="Wingdings" panose="05000000000000000000" pitchFamily="2" charset="2"/>
              </a:rPr>
              <a:t>Установки первого типа можно составлять только в отношении себя (в отношении других людей это бесполезно вообще)</a:t>
            </a:r>
            <a:endParaRPr lang="ru-RU" sz="2800" dirty="0" smtClean="0">
              <a:solidFill>
                <a:schemeClr val="tx2">
                  <a:lumMod val="75000"/>
                  <a:lumOff val="25000"/>
                </a:schemeClr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3142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69" y="351914"/>
            <a:ext cx="2953938" cy="7754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49097" y="314739"/>
            <a:ext cx="3406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Тренер: </a:t>
            </a:r>
            <a:r>
              <a:rPr lang="ru-RU" sz="2400" u="sng" dirty="0" err="1" smtClean="0">
                <a:solidFill>
                  <a:schemeClr val="accent1">
                    <a:lumMod val="50000"/>
                  </a:schemeClr>
                </a:solidFill>
              </a:rPr>
              <a:t>Каринэ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u="sng" dirty="0" err="1" smtClean="0">
                <a:solidFill>
                  <a:schemeClr val="accent1">
                    <a:lumMod val="50000"/>
                  </a:schemeClr>
                </a:solidFill>
              </a:rPr>
              <a:t>Паникян</a:t>
            </a:r>
            <a:endParaRPr lang="ru-RU" sz="24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2579" y="2180445"/>
            <a:ext cx="1062507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rgbClr val="C00000"/>
                </a:solidFill>
                <a:cs typeface="Aharoni" panose="02010803020104030203" pitchFamily="2" charset="-79"/>
              </a:rPr>
              <a:t>Пример:</a:t>
            </a:r>
          </a:p>
          <a:p>
            <a:endParaRPr lang="ru-RU" sz="1000" dirty="0">
              <a:cs typeface="Aharoni" panose="02010803020104030203" pitchFamily="2" charset="-79"/>
            </a:endParaRPr>
          </a:p>
          <a:p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Aharoni" panose="02010803020104030203" pitchFamily="2" charset="-79"/>
              </a:rPr>
              <a:t>Допустим, вы нашли у себя 10 НУ в сфере самооценки. Сколько вы можете составить ПУ первого типа (изменить реальность) и сколько второго типа (изменить отношение к реальности)?</a:t>
            </a:r>
          </a:p>
        </p:txBody>
      </p:sp>
    </p:spTree>
    <p:extLst>
      <p:ext uri="{BB962C8B-B14F-4D97-AF65-F5344CB8AC3E}">
        <p14:creationId xmlns:p14="http://schemas.microsoft.com/office/powerpoint/2010/main" val="715199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69" y="351914"/>
            <a:ext cx="2953938" cy="7754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49097" y="314739"/>
            <a:ext cx="3406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A5300F">
                    <a:lumMod val="50000"/>
                  </a:srgbClr>
                </a:solidFill>
              </a:rPr>
              <a:t>Тренер: </a:t>
            </a:r>
            <a:r>
              <a:rPr lang="ru-RU" sz="2400" u="sng" dirty="0" err="1" smtClean="0">
                <a:solidFill>
                  <a:srgbClr val="A5300F">
                    <a:lumMod val="50000"/>
                  </a:srgbClr>
                </a:solidFill>
              </a:rPr>
              <a:t>Каринэ</a:t>
            </a:r>
            <a:r>
              <a:rPr lang="ru-RU" sz="2400" u="sng" dirty="0" smtClean="0">
                <a:solidFill>
                  <a:srgbClr val="A5300F">
                    <a:lumMod val="50000"/>
                  </a:srgbClr>
                </a:solidFill>
              </a:rPr>
              <a:t> </a:t>
            </a:r>
            <a:r>
              <a:rPr lang="ru-RU" sz="2400" u="sng" dirty="0" err="1" smtClean="0">
                <a:solidFill>
                  <a:srgbClr val="A5300F">
                    <a:lumMod val="50000"/>
                  </a:srgbClr>
                </a:solidFill>
              </a:rPr>
              <a:t>Паникян</a:t>
            </a:r>
            <a:endParaRPr lang="ru-RU" sz="2400" u="sng" dirty="0">
              <a:solidFill>
                <a:srgbClr val="A5300F">
                  <a:lumMod val="5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215" y="1394831"/>
            <a:ext cx="1062507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rgbClr val="C00000"/>
                </a:solidFill>
                <a:cs typeface="Aharoni" panose="02010803020104030203" pitchFamily="2" charset="-79"/>
              </a:rPr>
              <a:t>НУ и ИДЕАЛИЗАЦИИ</a:t>
            </a:r>
          </a:p>
          <a:p>
            <a:endParaRPr lang="ru-RU" sz="1000" dirty="0">
              <a:solidFill>
                <a:prstClr val="black"/>
              </a:solidFill>
              <a:cs typeface="Aharoni" panose="02010803020104030203" pitchFamily="2" charset="-79"/>
            </a:endParaRPr>
          </a:p>
          <a:p>
            <a:r>
              <a:rPr lang="ru-RU" sz="2800" dirty="0" smtClean="0">
                <a:solidFill>
                  <a:srgbClr val="323232">
                    <a:lumMod val="90000"/>
                    <a:lumOff val="10000"/>
                  </a:srgbClr>
                </a:solidFill>
                <a:cs typeface="Aharoni" panose="02010803020104030203" pitchFamily="2" charset="-79"/>
              </a:rPr>
              <a:t>Часто НУ являются следствием наших идеализаций (т.е. наших разочарований в «несоответствии»)</a:t>
            </a:r>
          </a:p>
          <a:p>
            <a:endParaRPr lang="ru-RU" sz="2800" dirty="0" smtClean="0">
              <a:solidFill>
                <a:srgbClr val="323232">
                  <a:lumMod val="90000"/>
                  <a:lumOff val="10000"/>
                </a:srgbClr>
              </a:solidFill>
              <a:cs typeface="Aharoni" panose="02010803020104030203" pitchFamily="2" charset="-79"/>
            </a:endParaRPr>
          </a:p>
          <a:p>
            <a:r>
              <a:rPr lang="ru-RU" sz="2800" dirty="0" smtClean="0">
                <a:solidFill>
                  <a:srgbClr val="323232">
                    <a:lumMod val="75000"/>
                    <a:lumOff val="25000"/>
                  </a:srgbClr>
                </a:solidFill>
                <a:cs typeface="Aharoni" panose="02010803020104030203" pitchFamily="2" charset="-79"/>
              </a:rPr>
              <a:t>Как это происходит?</a:t>
            </a:r>
          </a:p>
          <a:p>
            <a:endParaRPr lang="ru-RU" sz="2800" dirty="0">
              <a:solidFill>
                <a:srgbClr val="323232">
                  <a:lumMod val="75000"/>
                  <a:lumOff val="25000"/>
                </a:srgbClr>
              </a:solidFill>
              <a:cs typeface="Aharoni" panose="02010803020104030203" pitchFamily="2" charset="-79"/>
            </a:endParaRPr>
          </a:p>
          <a:p>
            <a:r>
              <a:rPr lang="ru-RU" sz="2800" dirty="0" smtClean="0">
                <a:solidFill>
                  <a:srgbClr val="323232">
                    <a:lumMod val="75000"/>
                    <a:lumOff val="25000"/>
                  </a:srgbClr>
                </a:solidFill>
                <a:cs typeface="Aharoni" panose="02010803020104030203" pitchFamily="2" charset="-79"/>
              </a:rPr>
              <a:t>Например, у женщины есть идеализация семьи. И целый список в голове, под заголовком «Муж обязан: ……..»</a:t>
            </a:r>
          </a:p>
        </p:txBody>
      </p:sp>
    </p:spTree>
    <p:extLst>
      <p:ext uri="{BB962C8B-B14F-4D97-AF65-F5344CB8AC3E}">
        <p14:creationId xmlns:p14="http://schemas.microsoft.com/office/powerpoint/2010/main" val="2174891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69" y="351914"/>
            <a:ext cx="2953938" cy="7754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49097" y="314739"/>
            <a:ext cx="3406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Тренер: </a:t>
            </a:r>
            <a:r>
              <a:rPr lang="ru-RU" sz="2400" u="sng" dirty="0" err="1" smtClean="0">
                <a:solidFill>
                  <a:schemeClr val="accent1">
                    <a:lumMod val="50000"/>
                  </a:schemeClr>
                </a:solidFill>
              </a:rPr>
              <a:t>Каринэ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u="sng" dirty="0" err="1" smtClean="0">
                <a:solidFill>
                  <a:schemeClr val="accent1">
                    <a:lumMod val="50000"/>
                  </a:schemeClr>
                </a:solidFill>
              </a:rPr>
              <a:t>Паникян</a:t>
            </a:r>
            <a:endParaRPr lang="ru-RU" sz="24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215" y="1394831"/>
            <a:ext cx="1062507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rgbClr val="C00000"/>
                </a:solidFill>
                <a:cs typeface="Aharoni" panose="02010803020104030203" pitchFamily="2" charset="-79"/>
              </a:rPr>
              <a:t>Пример:</a:t>
            </a:r>
          </a:p>
          <a:p>
            <a:endParaRPr lang="ru-RU" sz="1000" dirty="0">
              <a:cs typeface="Aharoni" panose="02010803020104030203" pitchFamily="2" charset="-79"/>
            </a:endParaRPr>
          </a:p>
          <a:p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Aharoni" panose="02010803020104030203" pitchFamily="2" charset="-79"/>
              </a:rPr>
              <a:t>НУ: я всегда везде опаздываю, ничего не могу успеть вовремя!</a:t>
            </a:r>
          </a:p>
          <a:p>
            <a:endParaRPr lang="ru-RU" sz="2800" dirty="0">
              <a:solidFill>
                <a:schemeClr val="tx2">
                  <a:lumMod val="90000"/>
                  <a:lumOff val="10000"/>
                </a:schemeClr>
              </a:solidFill>
              <a:cs typeface="Aharoni" panose="02010803020104030203" pitchFamily="2" charset="-79"/>
            </a:endParaRPr>
          </a:p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cs typeface="Aharoni" panose="02010803020104030203" pitchFamily="2" charset="-79"/>
              </a:rPr>
              <a:t>Жесткая ПУ первого типа:</a:t>
            </a:r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Aharoni" panose="02010803020104030203" pitchFamily="2" charset="-79"/>
              </a:rPr>
              <a:t> Отныне я запрещаю себе опаздывать (я не рекомендую использовать такие ПУ)</a:t>
            </a:r>
          </a:p>
          <a:p>
            <a:endParaRPr lang="ru-RU" sz="1000" dirty="0" smtClean="0">
              <a:solidFill>
                <a:schemeClr val="tx2">
                  <a:lumMod val="90000"/>
                  <a:lumOff val="10000"/>
                </a:schemeClr>
              </a:solidFill>
              <a:cs typeface="Aharoni" panose="02010803020104030203" pitchFamily="2" charset="-79"/>
            </a:endParaRPr>
          </a:p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cs typeface="Aharoni" panose="02010803020104030203" pitchFamily="2" charset="-79"/>
              </a:rPr>
              <a:t>Мягкая ПУ первого типа:</a:t>
            </a:r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Aharoni" panose="02010803020104030203" pitchFamily="2" charset="-79"/>
              </a:rPr>
              <a:t> Отныне я выбираю приходить вовремя</a:t>
            </a:r>
          </a:p>
          <a:p>
            <a:endParaRPr lang="ru-RU" sz="1000" dirty="0" smtClean="0">
              <a:solidFill>
                <a:schemeClr val="tx2">
                  <a:lumMod val="90000"/>
                  <a:lumOff val="10000"/>
                </a:schemeClr>
              </a:solidFill>
              <a:cs typeface="Aharoni" panose="02010803020104030203" pitchFamily="2" charset="-79"/>
            </a:endParaRPr>
          </a:p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cs typeface="Aharoni" panose="02010803020104030203" pitchFamily="2" charset="-79"/>
              </a:rPr>
              <a:t>ПУ второго типа:</a:t>
            </a:r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Aharoni" panose="02010803020104030203" pitchFamily="2" charset="-79"/>
              </a:rPr>
              <a:t> Отныне я разрешаю себе опаздывать. Отныне я спокойно отношусь к своим опозданиям </a:t>
            </a:r>
          </a:p>
        </p:txBody>
      </p:sp>
    </p:spTree>
    <p:extLst>
      <p:ext uri="{BB962C8B-B14F-4D97-AF65-F5344CB8AC3E}">
        <p14:creationId xmlns:p14="http://schemas.microsoft.com/office/powerpoint/2010/main" val="4203032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69" y="351914"/>
            <a:ext cx="2953938" cy="7754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49097" y="314739"/>
            <a:ext cx="3406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Тренер: </a:t>
            </a:r>
            <a:r>
              <a:rPr lang="ru-RU" sz="2400" u="sng" dirty="0" err="1" smtClean="0">
                <a:solidFill>
                  <a:schemeClr val="accent1">
                    <a:lumMod val="50000"/>
                  </a:schemeClr>
                </a:solidFill>
              </a:rPr>
              <a:t>Каринэ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u="sng" dirty="0" err="1" smtClean="0">
                <a:solidFill>
                  <a:schemeClr val="accent1">
                    <a:lumMod val="50000"/>
                  </a:schemeClr>
                </a:solidFill>
              </a:rPr>
              <a:t>Паникян</a:t>
            </a:r>
            <a:endParaRPr lang="ru-RU" sz="24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215" y="1394831"/>
            <a:ext cx="98909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u="sng" dirty="0" smtClean="0">
              <a:solidFill>
                <a:srgbClr val="C00000"/>
              </a:solidFill>
              <a:cs typeface="Aharoni" panose="02010803020104030203" pitchFamily="2" charset="-79"/>
            </a:endParaRPr>
          </a:p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cs typeface="Aharoni" panose="02010803020104030203" pitchFamily="2" charset="-79"/>
              </a:rPr>
              <a:t>Каждый из вас получит:</a:t>
            </a:r>
          </a:p>
          <a:p>
            <a:r>
              <a:rPr lang="ru-RU" sz="1000" dirty="0">
                <a:solidFill>
                  <a:schemeClr val="accent3">
                    <a:lumMod val="75000"/>
                  </a:schemeClr>
                </a:solidFill>
                <a:cs typeface="Aharoni" panose="02010803020104030203" pitchFamily="2" charset="-79"/>
              </a:rPr>
              <a:t>	</a:t>
            </a:r>
            <a:endParaRPr lang="ru-RU" sz="1000" dirty="0" smtClean="0">
              <a:solidFill>
                <a:schemeClr val="tx2">
                  <a:lumMod val="90000"/>
                  <a:lumOff val="10000"/>
                </a:schemeClr>
              </a:solidFill>
              <a:cs typeface="Aharoni" panose="02010803020104030203" pitchFamily="2" charset="-79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2">
                    <a:lumMod val="90000"/>
                    <a:lumOff val="10000"/>
                  </a:schemeClr>
                </a:solidFill>
                <a:cs typeface="Aharoni" panose="02010803020104030203" pitchFamily="2" charset="-79"/>
              </a:rPr>
              <a:t>	</a:t>
            </a:r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Aharoni" panose="02010803020104030203" pitchFamily="2" charset="-79"/>
              </a:rPr>
              <a:t>методичку для самостоятельной работы над 	составлением ПУ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Aharoni" panose="02010803020104030203" pitchFamily="2" charset="-79"/>
              </a:rPr>
              <a:t>	</a:t>
            </a:r>
            <a:r>
              <a:rPr lang="ru-RU" sz="2800" dirty="0" smtClean="0">
                <a:solidFill>
                  <a:srgbClr val="C00000"/>
                </a:solidFill>
                <a:cs typeface="Aharoni" panose="02010803020104030203" pitchFamily="2" charset="-79"/>
              </a:rPr>
              <a:t>набор готовых установок, с которыми мы начинаем 	работать уже </a:t>
            </a:r>
            <a:r>
              <a:rPr lang="ru-RU" sz="2800" dirty="0" smtClean="0">
                <a:solidFill>
                  <a:srgbClr val="C00000"/>
                </a:solidFill>
                <a:cs typeface="Aharoni" panose="02010803020104030203" pitchFamily="2" charset="-79"/>
              </a:rPr>
              <a:t>сейчас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Aharoni" panose="02010803020104030203" pitchFamily="2" charset="-79"/>
              </a:rPr>
              <a:t>       практикум по работе с НУ-ПУ (исходя из идеализаций) от 	А. </a:t>
            </a:r>
            <a:r>
              <a:rPr lang="ru-RU" sz="2800" dirty="0" err="1" smtClean="0">
                <a:solidFill>
                  <a:schemeClr val="tx2">
                    <a:lumMod val="90000"/>
                    <a:lumOff val="10000"/>
                  </a:schemeClr>
                </a:solidFill>
                <a:cs typeface="Aharoni" panose="02010803020104030203" pitchFamily="2" charset="-79"/>
              </a:rPr>
              <a:t>Свияша</a:t>
            </a:r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Aharoni" panose="02010803020104030203" pitchFamily="2" charset="-79"/>
              </a:rPr>
              <a:t> </a:t>
            </a:r>
            <a:endParaRPr lang="ru-RU" sz="2800" dirty="0" smtClean="0">
              <a:solidFill>
                <a:schemeClr val="tx2">
                  <a:lumMod val="90000"/>
                  <a:lumOff val="10000"/>
                </a:schemeClr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56104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69" y="351914"/>
            <a:ext cx="2953938" cy="7754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49097" y="314739"/>
            <a:ext cx="3406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Тренер: </a:t>
            </a:r>
            <a:r>
              <a:rPr lang="ru-RU" sz="2400" u="sng" dirty="0" err="1" smtClean="0">
                <a:solidFill>
                  <a:schemeClr val="accent1">
                    <a:lumMod val="50000"/>
                  </a:schemeClr>
                </a:solidFill>
              </a:rPr>
              <a:t>Каринэ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u="sng" dirty="0" err="1" smtClean="0">
                <a:solidFill>
                  <a:schemeClr val="accent1">
                    <a:lumMod val="50000"/>
                  </a:schemeClr>
                </a:solidFill>
              </a:rPr>
              <a:t>Паникян</a:t>
            </a:r>
            <a:endParaRPr lang="ru-RU" sz="24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215" y="1394831"/>
            <a:ext cx="9890977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cs typeface="Aharoni" panose="02010803020104030203" pitchFamily="2" charset="-79"/>
              </a:rPr>
              <a:t>Как работать с ПУ? Для того, чтобы наша новая ПУ стала командой к действию, нам нужно много-много раз ее повторить</a:t>
            </a:r>
          </a:p>
          <a:p>
            <a:endParaRPr lang="ru-RU" sz="1000" dirty="0" smtClean="0">
              <a:solidFill>
                <a:schemeClr val="tx2">
                  <a:lumMod val="90000"/>
                  <a:lumOff val="10000"/>
                </a:schemeClr>
              </a:solidFill>
              <a:cs typeface="Aharoni" panose="02010803020104030203" pitchFamily="2" charset="-79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2">
                    <a:lumMod val="90000"/>
                    <a:lumOff val="10000"/>
                  </a:schemeClr>
                </a:solidFill>
                <a:cs typeface="Aharoni" panose="02010803020104030203" pitchFamily="2" charset="-79"/>
              </a:rPr>
              <a:t>	</a:t>
            </a:r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Aharoni" panose="02010803020104030203" pitchFamily="2" charset="-79"/>
              </a:rPr>
              <a:t>с дыханием (7-8 раз каждую) – от 3-х недель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Aharoni" panose="02010803020104030203" pitchFamily="2" charset="-79"/>
              </a:rPr>
              <a:t>	проговаривать под музыку, без дыхания (так же по 7-8 	раз) – от 1,5 месяцев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2">
                    <a:lumMod val="90000"/>
                    <a:lumOff val="10000"/>
                  </a:schemeClr>
                </a:solidFill>
                <a:cs typeface="Aharoni" panose="02010803020104030203" pitchFamily="2" charset="-79"/>
              </a:rPr>
              <a:t>	</a:t>
            </a:r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Aharoni" panose="02010803020104030203" pitchFamily="2" charset="-79"/>
              </a:rPr>
              <a:t>переписывать (ежедневно) – от 1,5 месяцев</a:t>
            </a:r>
            <a:endParaRPr lang="ru-RU" sz="2800" dirty="0">
              <a:solidFill>
                <a:schemeClr val="tx2">
                  <a:lumMod val="90000"/>
                  <a:lumOff val="10000"/>
                </a:schemeClr>
              </a:solidFill>
              <a:cs typeface="Aharoni" panose="02010803020104030203" pitchFamily="2" charset="-79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Aharoni" panose="02010803020104030203" pitchFamily="2" charset="-79"/>
              </a:rPr>
              <a:t>	матрица успеха (3-4 месяца)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Aharoni" panose="02010803020104030203" pitchFamily="2" charset="-79"/>
              </a:rPr>
              <a:t>	</a:t>
            </a:r>
            <a:r>
              <a:rPr lang="ru-RU" sz="2800" dirty="0" err="1" smtClean="0">
                <a:solidFill>
                  <a:schemeClr val="tx2">
                    <a:lumMod val="90000"/>
                    <a:lumOff val="10000"/>
                  </a:schemeClr>
                </a:solidFill>
                <a:cs typeface="Aharoni" panose="02010803020104030203" pitchFamily="2" charset="-79"/>
              </a:rPr>
              <a:t>супераудиотехнологии</a:t>
            </a:r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Aharoni" panose="02010803020104030203" pitchFamily="2" charset="-79"/>
              </a:rPr>
              <a:t> (от 2-х месяцев)</a:t>
            </a:r>
          </a:p>
        </p:txBody>
      </p:sp>
    </p:spTree>
    <p:extLst>
      <p:ext uri="{BB962C8B-B14F-4D97-AF65-F5344CB8AC3E}">
        <p14:creationId xmlns:p14="http://schemas.microsoft.com/office/powerpoint/2010/main" val="3229230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69" y="351914"/>
            <a:ext cx="2953938" cy="7754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49097" y="314739"/>
            <a:ext cx="3406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Тренер: </a:t>
            </a:r>
            <a:r>
              <a:rPr lang="ru-RU" sz="2400" u="sng" dirty="0" err="1" smtClean="0">
                <a:solidFill>
                  <a:schemeClr val="accent1">
                    <a:lumMod val="50000"/>
                  </a:schemeClr>
                </a:solidFill>
              </a:rPr>
              <a:t>Каринэ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u="sng" dirty="0" err="1" smtClean="0">
                <a:solidFill>
                  <a:schemeClr val="accent1">
                    <a:lumMod val="50000"/>
                  </a:schemeClr>
                </a:solidFill>
              </a:rPr>
              <a:t>Паникян</a:t>
            </a:r>
            <a:endParaRPr lang="ru-RU" sz="24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215" y="1394831"/>
            <a:ext cx="98909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cs typeface="Aharoni" panose="02010803020104030203" pitchFamily="2" charset="-79"/>
              </a:rPr>
              <a:t>Как узнать что ПУ загружена и начала работать?</a:t>
            </a:r>
          </a:p>
          <a:p>
            <a:endParaRPr lang="ru-RU" sz="1000" dirty="0" smtClean="0">
              <a:solidFill>
                <a:schemeClr val="tx2">
                  <a:lumMod val="90000"/>
                  <a:lumOff val="10000"/>
                </a:schemeClr>
              </a:solidFill>
              <a:cs typeface="Aharoni" panose="02010803020104030203" pitchFamily="2" charset="-79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Aharoni" panose="02010803020104030203" pitchFamily="2" charset="-79"/>
              </a:rPr>
              <a:t>При возникновении ситуации где раньше вы делали выбор в соответствии со своей НУ – ваша новая ПУ – это первое решение, которое приходит вам в голову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1000" dirty="0">
              <a:solidFill>
                <a:schemeClr val="tx2">
                  <a:lumMod val="90000"/>
                  <a:lumOff val="10000"/>
                </a:schemeClr>
              </a:solidFill>
              <a:cs typeface="Aharoni" panose="02010803020104030203" pitchFamily="2" charset="-79"/>
            </a:endParaRPr>
          </a:p>
          <a:p>
            <a:endParaRPr lang="ru-RU" sz="2800" dirty="0" smtClean="0">
              <a:solidFill>
                <a:schemeClr val="tx2">
                  <a:lumMod val="90000"/>
                  <a:lumOff val="10000"/>
                </a:schemeClr>
              </a:solidFill>
              <a:cs typeface="Aharoni" panose="02010803020104030203" pitchFamily="2" charset="-79"/>
            </a:endParaRPr>
          </a:p>
          <a:p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Aharoni" panose="02010803020104030203" pitchFamily="2" charset="-79"/>
              </a:rPr>
              <a:t>Например: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cs typeface="Aharoni" panose="02010803020104030203" pitchFamily="2" charset="-79"/>
              </a:rPr>
              <a:t>НУ – людям надо помогать, отказывать нельзя, это нехорошо</a:t>
            </a:r>
          </a:p>
        </p:txBody>
      </p:sp>
    </p:spTree>
    <p:extLst>
      <p:ext uri="{BB962C8B-B14F-4D97-AF65-F5344CB8AC3E}">
        <p14:creationId xmlns:p14="http://schemas.microsoft.com/office/powerpoint/2010/main" val="3273524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69" y="351914"/>
            <a:ext cx="2953938" cy="7754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49097" y="314739"/>
            <a:ext cx="3406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Тренер: </a:t>
            </a:r>
            <a:r>
              <a:rPr lang="ru-RU" sz="2400" u="sng" dirty="0" err="1" smtClean="0">
                <a:solidFill>
                  <a:schemeClr val="accent1">
                    <a:lumMod val="50000"/>
                  </a:schemeClr>
                </a:solidFill>
              </a:rPr>
              <a:t>Каринэ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u="sng" dirty="0" err="1" smtClean="0">
                <a:solidFill>
                  <a:schemeClr val="accent1">
                    <a:lumMod val="50000"/>
                  </a:schemeClr>
                </a:solidFill>
              </a:rPr>
              <a:t>Паникян</a:t>
            </a:r>
            <a:endParaRPr lang="ru-RU" sz="24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215" y="1266041"/>
            <a:ext cx="1065083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cs typeface="Aharoni" panose="02010803020104030203" pitchFamily="2" charset="-79"/>
              </a:rPr>
              <a:t>Как узнать что ПУ загружена и начала работать?</a:t>
            </a:r>
          </a:p>
          <a:p>
            <a:endParaRPr lang="ru-RU" sz="1000" dirty="0" smtClean="0">
              <a:solidFill>
                <a:schemeClr val="tx2">
                  <a:lumMod val="90000"/>
                  <a:lumOff val="10000"/>
                </a:schemeClr>
              </a:solidFill>
              <a:cs typeface="Aharoni" panose="02010803020104030203" pitchFamily="2" charset="-79"/>
            </a:endParaRPr>
          </a:p>
          <a:p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Aharoni" panose="02010803020104030203" pitchFamily="2" charset="-79"/>
              </a:rPr>
              <a:t>Подходит коллега и просит остаться за нее на работе сверхурочно, потому что </a:t>
            </a:r>
            <a:r>
              <a:rPr 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Aharoni" panose="02010803020104030203" pitchFamily="2" charset="-79"/>
              </a:rPr>
              <a:t>&lt;</a:t>
            </a:r>
            <a:r>
              <a:rPr lang="ru-RU" sz="2800" dirty="0" err="1" smtClean="0">
                <a:solidFill>
                  <a:schemeClr val="tx2">
                    <a:lumMod val="90000"/>
                    <a:lumOff val="10000"/>
                  </a:schemeClr>
                </a:solidFill>
                <a:cs typeface="Aharoni" panose="02010803020104030203" pitchFamily="2" charset="-79"/>
              </a:rPr>
              <a:t>бла-бла-бла</a:t>
            </a:r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Aharoni" panose="02010803020104030203" pitchFamily="2" charset="-79"/>
              </a:rPr>
              <a:t>…</a:t>
            </a:r>
            <a:r>
              <a:rPr 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Aharoni" panose="02010803020104030203" pitchFamily="2" charset="-79"/>
              </a:rPr>
              <a:t>&gt;</a:t>
            </a:r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Aharoni" panose="02010803020104030203" pitchFamily="2" charset="-79"/>
              </a:rPr>
              <a:t>, а вы в этот вечер собирались в кино (театр, концерт) с нравящимся вам мужчиной, с которым познакомились 3 недели назад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1000" dirty="0">
              <a:solidFill>
                <a:schemeClr val="tx2">
                  <a:lumMod val="90000"/>
                  <a:lumOff val="10000"/>
                </a:schemeClr>
              </a:solidFill>
              <a:cs typeface="Aharoni" panose="02010803020104030203" pitchFamily="2" charset="-79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cs typeface="Aharoni" panose="02010803020104030203" pitchFamily="2" charset="-79"/>
              </a:rPr>
              <a:t>Раньше бы вы согласились (возможно ругали бы себя потом, особенно если мужчина через пару-тройку таких ситуаций растворился бы в тумане, узнав что вы уже замужем – за работой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cs typeface="Aharoni" panose="02010803020104030203" pitchFamily="2" charset="-79"/>
                <a:sym typeface="Wingdings" panose="05000000000000000000" pitchFamily="2" charset="2"/>
              </a:rPr>
              <a:t> 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cs typeface="Aharoni" panose="02010803020104030203" pitchFamily="2" charset="-79"/>
              </a:rPr>
              <a:t>–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cs typeface="Aharoni" panose="02010803020104030203" pitchFamily="2" charset="-79"/>
                <a:sym typeface="Wingdings" panose="05000000000000000000" pitchFamily="2" charset="2"/>
              </a:rPr>
              <a:t> и ему тут не вклиниться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cs typeface="Aharoni" panose="02010803020104030203" pitchFamily="2" charset="-79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65403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69" y="351914"/>
            <a:ext cx="2953938" cy="7754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49097" y="314739"/>
            <a:ext cx="3406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Тренер: </a:t>
            </a:r>
            <a:r>
              <a:rPr lang="ru-RU" sz="2400" u="sng" dirty="0" err="1" smtClean="0">
                <a:solidFill>
                  <a:schemeClr val="accent1">
                    <a:lumMod val="50000"/>
                  </a:schemeClr>
                </a:solidFill>
              </a:rPr>
              <a:t>Каринэ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u="sng" dirty="0" err="1" smtClean="0">
                <a:solidFill>
                  <a:schemeClr val="accent1">
                    <a:lumMod val="50000"/>
                  </a:schemeClr>
                </a:solidFill>
              </a:rPr>
              <a:t>Паникян</a:t>
            </a:r>
            <a:endParaRPr lang="ru-RU" sz="24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215" y="1266041"/>
            <a:ext cx="1065083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cs typeface="Aharoni" panose="02010803020104030203" pitchFamily="2" charset="-79"/>
              </a:rPr>
              <a:t>Как узнать что ПУ загружена и начала работать?</a:t>
            </a:r>
          </a:p>
          <a:p>
            <a:endParaRPr lang="ru-RU" sz="1000" dirty="0" smtClean="0">
              <a:solidFill>
                <a:schemeClr val="tx2">
                  <a:lumMod val="90000"/>
                  <a:lumOff val="10000"/>
                </a:schemeClr>
              </a:solidFill>
              <a:cs typeface="Aharoni" panose="02010803020104030203" pitchFamily="2" charset="-79"/>
            </a:endParaRPr>
          </a:p>
          <a:p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Aharoni" panose="02010803020104030203" pitchFamily="2" charset="-79"/>
              </a:rPr>
              <a:t>Подходит коллега и просит остаться за нее на работе сверхурочно, потому что </a:t>
            </a:r>
            <a:r>
              <a:rPr 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Aharoni" panose="02010803020104030203" pitchFamily="2" charset="-79"/>
              </a:rPr>
              <a:t>&lt;</a:t>
            </a:r>
            <a:r>
              <a:rPr lang="ru-RU" sz="2800" dirty="0" err="1" smtClean="0">
                <a:solidFill>
                  <a:schemeClr val="tx2">
                    <a:lumMod val="90000"/>
                    <a:lumOff val="10000"/>
                  </a:schemeClr>
                </a:solidFill>
                <a:cs typeface="Aharoni" panose="02010803020104030203" pitchFamily="2" charset="-79"/>
              </a:rPr>
              <a:t>бла-бла-бла</a:t>
            </a:r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Aharoni" panose="02010803020104030203" pitchFamily="2" charset="-79"/>
              </a:rPr>
              <a:t>…</a:t>
            </a:r>
            <a:r>
              <a:rPr 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Aharoni" panose="02010803020104030203" pitchFamily="2" charset="-79"/>
              </a:rPr>
              <a:t>&gt;</a:t>
            </a:r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Aharoni" panose="02010803020104030203" pitchFamily="2" charset="-79"/>
              </a:rPr>
              <a:t>, а вы в этот вечер собирались в кино (театр, концерт) с нравящимся вам мужчиной, с которым познакомились 3 недели назад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1000" dirty="0">
              <a:solidFill>
                <a:schemeClr val="tx2">
                  <a:lumMod val="90000"/>
                  <a:lumOff val="10000"/>
                </a:schemeClr>
              </a:solidFill>
              <a:cs typeface="Aharoni" panose="02010803020104030203" pitchFamily="2" charset="-79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cs typeface="Aharoni" panose="02010803020104030203" pitchFamily="2" charset="-79"/>
              </a:rPr>
              <a:t>А тут – о чудо!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cs typeface="Aharoni" panose="02010803020104030203" pitchFamily="2" charset="-79"/>
                <a:sym typeface="Wingdings" panose="05000000000000000000" pitchFamily="2" charset="2"/>
              </a:rPr>
              <a:t> В голове в </a:t>
            </a:r>
            <a:r>
              <a:rPr lang="ru-RU" sz="2800" u="sng" dirty="0" smtClean="0">
                <a:solidFill>
                  <a:schemeClr val="accent2">
                    <a:lumMod val="75000"/>
                  </a:schemeClr>
                </a:solidFill>
                <a:cs typeface="Aharoni" panose="02010803020104030203" pitchFamily="2" charset="-79"/>
                <a:sym typeface="Wingdings" panose="05000000000000000000" pitchFamily="2" charset="2"/>
              </a:rPr>
              <a:t>качестве первого решения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cs typeface="Aharoni" panose="02010803020104030203" pitchFamily="2" charset="-79"/>
                <a:sym typeface="Wingdings" panose="05000000000000000000" pitchFamily="2" charset="2"/>
              </a:rPr>
              <a:t> всплывает фраза </a:t>
            </a:r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Aharoni" panose="02010803020104030203" pitchFamily="2" charset="-79"/>
                <a:sym typeface="Wingdings" panose="05000000000000000000" pitchFamily="2" charset="2"/>
              </a:rPr>
              <a:t>«Отныне я легко говорю «нет», если считаю нужным»  </a:t>
            </a:r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Aharoni" panose="02010803020104030203" pitchFamily="2" charset="-79"/>
              </a:rPr>
              <a:t>–</a:t>
            </a:r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cs typeface="Aharoni" panose="02010803020104030203" pitchFamily="2" charset="-79"/>
                <a:sym typeface="Wingdings" panose="05000000000000000000" pitchFamily="2" charset="2"/>
              </a:rPr>
              <a:t>обязательно тут же подкрепить действием!!!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83329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69" y="351914"/>
            <a:ext cx="2953938" cy="7754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49097" y="314739"/>
            <a:ext cx="3406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Тренер: </a:t>
            </a:r>
            <a:r>
              <a:rPr lang="ru-RU" sz="2400" u="sng" dirty="0" err="1" smtClean="0">
                <a:solidFill>
                  <a:schemeClr val="accent1">
                    <a:lumMod val="50000"/>
                  </a:schemeClr>
                </a:solidFill>
              </a:rPr>
              <a:t>Каринэ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u="sng" dirty="0" err="1" smtClean="0">
                <a:solidFill>
                  <a:schemeClr val="accent1">
                    <a:lumMod val="50000"/>
                  </a:schemeClr>
                </a:solidFill>
              </a:rPr>
              <a:t>Паникян</a:t>
            </a:r>
            <a:endParaRPr lang="ru-RU" sz="24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215" y="1562257"/>
            <a:ext cx="1065083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cs typeface="Aharoni" panose="02010803020104030203" pitchFamily="2" charset="-79"/>
              </a:rPr>
              <a:t>ГЛАВНОЕ!!!</a:t>
            </a:r>
          </a:p>
          <a:p>
            <a:endParaRPr lang="ru-RU" sz="1000" dirty="0" smtClean="0">
              <a:solidFill>
                <a:schemeClr val="tx2">
                  <a:lumMod val="90000"/>
                  <a:lumOff val="10000"/>
                </a:schemeClr>
              </a:solidFill>
              <a:cs typeface="Aharoni" panose="02010803020104030203" pitchFamily="2" charset="-79"/>
            </a:endParaRPr>
          </a:p>
          <a:p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Aharoni" panose="02010803020104030203" pitchFamily="2" charset="-79"/>
              </a:rPr>
              <a:t>Скорее всего, в большинстве случаев при попытке «подкрепить действием» вы наткнетесь на внутреннее сопротивление (т.е. ваша ПУ будет только первой мыслью, за которой посыплются остальные – а что обо мне подумают, она в другой раз за меня не выйдет,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людям отказывать нехорошо </a:t>
            </a:r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Aharoni" panose="02010803020104030203" pitchFamily="2" charset="-79"/>
              </a:rPr>
              <a:t>(исходная НУ), я не могу обидеть отказом…)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668144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69" y="351914"/>
            <a:ext cx="2953938" cy="7754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49097" y="314739"/>
            <a:ext cx="3406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Тренер: </a:t>
            </a:r>
            <a:r>
              <a:rPr lang="ru-RU" sz="2400" u="sng" dirty="0" err="1" smtClean="0">
                <a:solidFill>
                  <a:schemeClr val="accent1">
                    <a:lumMod val="50000"/>
                  </a:schemeClr>
                </a:solidFill>
              </a:rPr>
              <a:t>Каринэ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u="sng" dirty="0" err="1" smtClean="0">
                <a:solidFill>
                  <a:schemeClr val="accent1">
                    <a:lumMod val="50000"/>
                  </a:schemeClr>
                </a:solidFill>
              </a:rPr>
              <a:t>Паникян</a:t>
            </a:r>
            <a:endParaRPr lang="ru-RU" sz="24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215" y="1562257"/>
            <a:ext cx="1065083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cs typeface="Aharoni" panose="02010803020104030203" pitchFamily="2" charset="-79"/>
              </a:rPr>
              <a:t>ГЛАВНОЕ!!!</a:t>
            </a:r>
          </a:p>
          <a:p>
            <a:endParaRPr lang="ru-RU" sz="1000" dirty="0" smtClean="0">
              <a:solidFill>
                <a:schemeClr val="tx2">
                  <a:lumMod val="90000"/>
                  <a:lumOff val="10000"/>
                </a:schemeClr>
              </a:solidFill>
              <a:cs typeface="Aharoni" panose="02010803020104030203" pitchFamily="2" charset="-79"/>
            </a:endParaRPr>
          </a:p>
          <a:p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Aharoni" panose="02010803020104030203" pitchFamily="2" charset="-79"/>
              </a:rPr>
              <a:t>Ваша задача – заткнуть этот многоголосый внутренний хор и поступить в соответствии со своей новой ПУ! </a:t>
            </a:r>
            <a:endParaRPr lang="ru-RU" sz="2800" dirty="0">
              <a:solidFill>
                <a:schemeClr val="tx2">
                  <a:lumMod val="90000"/>
                  <a:lumOff val="10000"/>
                </a:schemeClr>
              </a:solidFill>
              <a:cs typeface="Aharoni" panose="02010803020104030203" pitchFamily="2" charset="-79"/>
            </a:endParaRPr>
          </a:p>
          <a:p>
            <a:endParaRPr lang="ru-RU" sz="2800" dirty="0" smtClean="0">
              <a:solidFill>
                <a:schemeClr val="tx2">
                  <a:lumMod val="90000"/>
                  <a:lumOff val="10000"/>
                </a:schemeClr>
              </a:solidFill>
              <a:cs typeface="Aharoni" panose="02010803020104030203" pitchFamily="2" charset="-79"/>
            </a:endParaRPr>
          </a:p>
          <a:p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Aharoni" panose="02010803020104030203" pitchFamily="2" charset="-79"/>
              </a:rPr>
              <a:t>Помните – те же действия = тот же результат</a:t>
            </a:r>
          </a:p>
          <a:p>
            <a:endParaRPr lang="ru-RU" sz="2800" dirty="0">
              <a:solidFill>
                <a:schemeClr val="tx2">
                  <a:lumMod val="90000"/>
                  <a:lumOff val="10000"/>
                </a:schemeClr>
              </a:solidFill>
              <a:cs typeface="Aharoni" panose="02010803020104030203" pitchFamily="2" charset="-79"/>
            </a:endParaRPr>
          </a:p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ДРУГИЕ ДЕЙСТВИЯ = ДРУГОЙ РЕЗУЛЬТАТ!!!</a:t>
            </a:r>
          </a:p>
        </p:txBody>
      </p:sp>
    </p:spTree>
    <p:extLst>
      <p:ext uri="{BB962C8B-B14F-4D97-AF65-F5344CB8AC3E}">
        <p14:creationId xmlns:p14="http://schemas.microsoft.com/office/powerpoint/2010/main" val="7863769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69" y="351914"/>
            <a:ext cx="2953938" cy="7754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49097" y="314739"/>
            <a:ext cx="3406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Тренер: </a:t>
            </a:r>
            <a:r>
              <a:rPr lang="ru-RU" sz="2400" u="sng" dirty="0" err="1" smtClean="0">
                <a:solidFill>
                  <a:schemeClr val="accent1">
                    <a:lumMod val="50000"/>
                  </a:schemeClr>
                </a:solidFill>
              </a:rPr>
              <a:t>Каринэ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u="sng" dirty="0" err="1" smtClean="0">
                <a:solidFill>
                  <a:schemeClr val="accent1">
                    <a:lumMod val="50000"/>
                  </a:schemeClr>
                </a:solidFill>
              </a:rPr>
              <a:t>Паникян</a:t>
            </a:r>
            <a:endParaRPr lang="ru-RU" sz="24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215" y="1562257"/>
            <a:ext cx="1065083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cs typeface="Aharoni" panose="02010803020104030203" pitchFamily="2" charset="-79"/>
              </a:rPr>
              <a:t>ГЛАВНОЕ!!!</a:t>
            </a:r>
          </a:p>
          <a:p>
            <a:endParaRPr lang="ru-RU" sz="1000" dirty="0" smtClean="0">
              <a:solidFill>
                <a:schemeClr val="tx2">
                  <a:lumMod val="90000"/>
                  <a:lumOff val="10000"/>
                </a:schemeClr>
              </a:solidFill>
              <a:cs typeface="Aharoni" panose="02010803020104030203" pitchFamily="2" charset="-79"/>
            </a:endParaRPr>
          </a:p>
          <a:p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Aharoni" panose="02010803020104030203" pitchFamily="2" charset="-79"/>
              </a:rPr>
              <a:t>Не стоит недооценивать эффективность этого метода! Он очень эффективен</a:t>
            </a:r>
          </a:p>
          <a:p>
            <a:endParaRPr lang="ru-RU" sz="2800" dirty="0" smtClean="0">
              <a:solidFill>
                <a:schemeClr val="tx2">
                  <a:lumMod val="90000"/>
                  <a:lumOff val="10000"/>
                </a:schemeClr>
              </a:solidFill>
              <a:cs typeface="Aharoni" panose="02010803020104030203" pitchFamily="2" charset="-79"/>
            </a:endParaRPr>
          </a:p>
          <a:p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Aharoni" panose="02010803020104030203" pitchFamily="2" charset="-79"/>
              </a:rPr>
              <a:t>Но и перекладывать на него ответственность за ваши действия тоже не стоит</a:t>
            </a:r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Aharoni" panose="02010803020104030203" pitchFamily="2" charset="-79"/>
                <a:sym typeface="Wingdings" panose="05000000000000000000" pitchFamily="2" charset="2"/>
              </a:rPr>
              <a:t></a:t>
            </a:r>
            <a:endParaRPr lang="ru-RU" sz="2800" dirty="0" smtClean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06417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69" y="351914"/>
            <a:ext cx="2953938" cy="7754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 rot="27774">
            <a:off x="849097" y="314739"/>
            <a:ext cx="3406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Тренер: </a:t>
            </a:r>
            <a:r>
              <a:rPr lang="ru-RU" sz="2400" u="sng" dirty="0" err="1" smtClean="0">
                <a:solidFill>
                  <a:schemeClr val="accent1">
                    <a:lumMod val="50000"/>
                  </a:schemeClr>
                </a:solidFill>
              </a:rPr>
              <a:t>Каринэ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u="sng" dirty="0" err="1" smtClean="0">
                <a:solidFill>
                  <a:schemeClr val="accent1">
                    <a:lumMod val="50000"/>
                  </a:schemeClr>
                </a:solidFill>
              </a:rPr>
              <a:t>Паникян</a:t>
            </a:r>
            <a:endParaRPr lang="ru-RU" sz="24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700" y="1127323"/>
            <a:ext cx="1060712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Дома: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ru-RU" sz="1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Продолжаем работать с РФП 1-2 раза в день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Дневник самонаблюдений и другие методы работы с идеализациями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Выбираем из предложенного готового набора 10-12 установок, которые вам сейчас больше всего по душе, и начинаем работать. НЕ ЖАДНИЧАЙТЕ!!! Набор никуда от вас не убежит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 Оставшиеся вы загрузите после того, как поработали с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этими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Работа со своими НУ по выбранному варианту</a:t>
            </a:r>
            <a:endParaRPr lang="ru-RU" sz="2400" b="1" dirty="0" smtClean="0"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Написать РФП родителей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(мамы и папы отдельно)</a:t>
            </a:r>
            <a:endParaRPr lang="ru-RU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679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69" y="351914"/>
            <a:ext cx="2953938" cy="7754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49097" y="314739"/>
            <a:ext cx="3406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A5300F">
                    <a:lumMod val="50000"/>
                  </a:srgbClr>
                </a:solidFill>
              </a:rPr>
              <a:t>Тренер: </a:t>
            </a:r>
            <a:r>
              <a:rPr lang="ru-RU" sz="2400" u="sng" dirty="0" err="1" smtClean="0">
                <a:solidFill>
                  <a:srgbClr val="A5300F">
                    <a:lumMod val="50000"/>
                  </a:srgbClr>
                </a:solidFill>
              </a:rPr>
              <a:t>Каринэ</a:t>
            </a:r>
            <a:r>
              <a:rPr lang="ru-RU" sz="2400" u="sng" dirty="0" smtClean="0">
                <a:solidFill>
                  <a:srgbClr val="A5300F">
                    <a:lumMod val="50000"/>
                  </a:srgbClr>
                </a:solidFill>
              </a:rPr>
              <a:t> </a:t>
            </a:r>
            <a:r>
              <a:rPr lang="ru-RU" sz="2400" u="sng" dirty="0" err="1" smtClean="0">
                <a:solidFill>
                  <a:srgbClr val="A5300F">
                    <a:lumMod val="50000"/>
                  </a:srgbClr>
                </a:solidFill>
              </a:rPr>
              <a:t>Паникян</a:t>
            </a:r>
            <a:endParaRPr lang="ru-RU" sz="2400" u="sng" dirty="0">
              <a:solidFill>
                <a:srgbClr val="A5300F">
                  <a:lumMod val="5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215" y="1394831"/>
            <a:ext cx="106250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rgbClr val="C00000"/>
                </a:solidFill>
                <a:cs typeface="Aharoni" panose="02010803020104030203" pitchFamily="2" charset="-79"/>
              </a:rPr>
              <a:t>НУ и ИДЕАЛИЗАЦИИ</a:t>
            </a:r>
          </a:p>
          <a:p>
            <a:endParaRPr lang="ru-RU" sz="1000" dirty="0">
              <a:solidFill>
                <a:prstClr val="black"/>
              </a:solidFill>
              <a:cs typeface="Aharoni" panose="02010803020104030203" pitchFamily="2" charset="-79"/>
            </a:endParaRPr>
          </a:p>
          <a:p>
            <a:r>
              <a:rPr lang="ru-RU" sz="2800" dirty="0" smtClean="0">
                <a:solidFill>
                  <a:srgbClr val="323232">
                    <a:lumMod val="75000"/>
                    <a:lumOff val="25000"/>
                  </a:srgbClr>
                </a:solidFill>
                <a:cs typeface="Aharoni" panose="02010803020104030203" pitchFamily="2" charset="-79"/>
              </a:rPr>
              <a:t>По законам идеализаций, ее рептильный мозг будет безошибочно выбирать в спутники жизни мужчин, которые ничему из этого списка не соответствуют и соответствовать даже не планируют</a:t>
            </a:r>
            <a:r>
              <a:rPr lang="ru-RU" sz="2800" dirty="0" smtClean="0">
                <a:solidFill>
                  <a:srgbClr val="323232">
                    <a:lumMod val="75000"/>
                    <a:lumOff val="25000"/>
                  </a:srgbClr>
                </a:solidFill>
                <a:cs typeface="Aharoni" panose="02010803020104030203" pitchFamily="2" charset="-79"/>
                <a:sym typeface="Wingdings" panose="05000000000000000000" pitchFamily="2" charset="2"/>
              </a:rPr>
              <a:t></a:t>
            </a:r>
          </a:p>
          <a:p>
            <a:endParaRPr lang="ru-RU" sz="1000" dirty="0">
              <a:solidFill>
                <a:srgbClr val="323232">
                  <a:lumMod val="75000"/>
                  <a:lumOff val="25000"/>
                </a:srgbClr>
              </a:solidFill>
              <a:cs typeface="Aharoni" panose="02010803020104030203" pitchFamily="2" charset="-79"/>
              <a:sym typeface="Wingdings" panose="05000000000000000000" pitchFamily="2" charset="2"/>
            </a:endParaRPr>
          </a:p>
          <a:p>
            <a:r>
              <a:rPr lang="ru-RU" sz="2800" dirty="0" smtClean="0">
                <a:solidFill>
                  <a:srgbClr val="323232">
                    <a:lumMod val="75000"/>
                    <a:lumOff val="25000"/>
                  </a:srgbClr>
                </a:solidFill>
                <a:cs typeface="Aharoni" panose="02010803020104030203" pitchFamily="2" charset="-79"/>
                <a:sym typeface="Wingdings" panose="05000000000000000000" pitchFamily="2" charset="2"/>
              </a:rPr>
              <a:t>Отсюда со временем появится НУ (на основе прошлого негативного опыта) – </a:t>
            </a:r>
            <a:r>
              <a:rPr lang="ru-RU" sz="2800" dirty="0" smtClean="0">
                <a:solidFill>
                  <a:srgbClr val="E19825">
                    <a:lumMod val="75000"/>
                  </a:srgbClr>
                </a:solidFill>
                <a:cs typeface="Aharoni" panose="02010803020104030203" pitchFamily="2" charset="-79"/>
                <a:sym typeface="Wingdings" panose="05000000000000000000" pitchFamily="2" charset="2"/>
              </a:rPr>
              <a:t>Все мужики… </a:t>
            </a:r>
            <a:r>
              <a:rPr lang="en-US" sz="2800" dirty="0" smtClean="0">
                <a:solidFill>
                  <a:srgbClr val="E19825">
                    <a:lumMod val="75000"/>
                  </a:srgbClr>
                </a:solidFill>
                <a:cs typeface="Aharoni" panose="02010803020104030203" pitchFamily="2" charset="-79"/>
                <a:sym typeface="Wingdings" panose="05000000000000000000" pitchFamily="2" charset="2"/>
              </a:rPr>
              <a:t>&lt;</a:t>
            </a:r>
            <a:r>
              <a:rPr lang="ru-RU" sz="2800" dirty="0" smtClean="0">
                <a:solidFill>
                  <a:srgbClr val="E19825">
                    <a:lumMod val="75000"/>
                  </a:srgbClr>
                </a:solidFill>
                <a:cs typeface="Aharoni" panose="02010803020104030203" pitchFamily="2" charset="-79"/>
                <a:sym typeface="Wingdings" panose="05000000000000000000" pitchFamily="2" charset="2"/>
              </a:rPr>
              <a:t>безответственные, ленивые, гулящие…</a:t>
            </a:r>
            <a:r>
              <a:rPr lang="en-US" sz="2800" dirty="0" smtClean="0">
                <a:solidFill>
                  <a:srgbClr val="E19825">
                    <a:lumMod val="75000"/>
                  </a:srgbClr>
                </a:solidFill>
                <a:cs typeface="Aharoni" panose="02010803020104030203" pitchFamily="2" charset="-79"/>
                <a:sym typeface="Wingdings" panose="05000000000000000000" pitchFamily="2" charset="2"/>
              </a:rPr>
              <a:t>&gt;</a:t>
            </a:r>
            <a:r>
              <a:rPr lang="ru-RU" sz="2800" dirty="0" smtClean="0">
                <a:solidFill>
                  <a:srgbClr val="323232">
                    <a:lumMod val="75000"/>
                    <a:lumOff val="25000"/>
                  </a:srgbClr>
                </a:solidFill>
                <a:cs typeface="Aharoni" panose="02010803020104030203" pitchFamily="2" charset="-79"/>
                <a:sym typeface="Wingdings" panose="05000000000000000000" pitchFamily="2" charset="2"/>
              </a:rPr>
              <a:t> (как говорится, нужное подчеркнуть)</a:t>
            </a:r>
            <a:endParaRPr lang="ru-RU" sz="2800" dirty="0" smtClean="0">
              <a:solidFill>
                <a:srgbClr val="323232">
                  <a:lumMod val="75000"/>
                  <a:lumOff val="25000"/>
                </a:srgbClr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37468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69" y="351914"/>
            <a:ext cx="2953938" cy="7754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49097" y="314739"/>
            <a:ext cx="3406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A5300F">
                    <a:lumMod val="50000"/>
                  </a:srgbClr>
                </a:solidFill>
              </a:rPr>
              <a:t>Тренер: </a:t>
            </a:r>
            <a:r>
              <a:rPr lang="ru-RU" sz="2400" u="sng" dirty="0" err="1" smtClean="0">
                <a:solidFill>
                  <a:srgbClr val="A5300F">
                    <a:lumMod val="50000"/>
                  </a:srgbClr>
                </a:solidFill>
              </a:rPr>
              <a:t>Каринэ</a:t>
            </a:r>
            <a:r>
              <a:rPr lang="ru-RU" sz="2400" u="sng" dirty="0" smtClean="0">
                <a:solidFill>
                  <a:srgbClr val="A5300F">
                    <a:lumMod val="50000"/>
                  </a:srgbClr>
                </a:solidFill>
              </a:rPr>
              <a:t> </a:t>
            </a:r>
            <a:r>
              <a:rPr lang="ru-RU" sz="2400" u="sng" dirty="0" err="1" smtClean="0">
                <a:solidFill>
                  <a:srgbClr val="A5300F">
                    <a:lumMod val="50000"/>
                  </a:srgbClr>
                </a:solidFill>
              </a:rPr>
              <a:t>Паникян</a:t>
            </a:r>
            <a:endParaRPr lang="ru-RU" sz="2400" u="sng" dirty="0">
              <a:solidFill>
                <a:srgbClr val="A5300F">
                  <a:lumMod val="5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215" y="2038773"/>
            <a:ext cx="106250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rgbClr val="C00000"/>
                </a:solidFill>
                <a:cs typeface="Aharoni" panose="02010803020104030203" pitchFamily="2" charset="-79"/>
              </a:rPr>
              <a:t>НУ и ИДЕАЛИЗАЦИИ</a:t>
            </a:r>
          </a:p>
          <a:p>
            <a:endParaRPr lang="ru-RU" sz="1000" dirty="0">
              <a:solidFill>
                <a:prstClr val="black"/>
              </a:solidFill>
              <a:cs typeface="Aharoni" panose="02010803020104030203" pitchFamily="2" charset="-79"/>
            </a:endParaRPr>
          </a:p>
          <a:p>
            <a:r>
              <a:rPr lang="ru-RU" sz="2800" dirty="0" smtClean="0">
                <a:solidFill>
                  <a:srgbClr val="323232">
                    <a:lumMod val="75000"/>
                    <a:lumOff val="25000"/>
                  </a:srgbClr>
                </a:solidFill>
                <a:cs typeface="Aharoni" panose="02010803020104030203" pitchFamily="2" charset="-79"/>
              </a:rPr>
              <a:t>Связь может быть не такой прямолинейной, а опосредованной</a:t>
            </a:r>
          </a:p>
          <a:p>
            <a:endParaRPr lang="ru-RU" sz="1000" dirty="0">
              <a:solidFill>
                <a:srgbClr val="323232">
                  <a:lumMod val="75000"/>
                  <a:lumOff val="25000"/>
                </a:srgbClr>
              </a:solidFill>
              <a:cs typeface="Aharoni" panose="02010803020104030203" pitchFamily="2" charset="-79"/>
            </a:endParaRPr>
          </a:p>
          <a:p>
            <a:r>
              <a:rPr lang="ru-RU" sz="2800" dirty="0" smtClean="0">
                <a:solidFill>
                  <a:srgbClr val="323232">
                    <a:lumMod val="75000"/>
                    <a:lumOff val="25000"/>
                  </a:srgbClr>
                </a:solidFill>
                <a:cs typeface="Aharoni" panose="02010803020104030203" pitchFamily="2" charset="-79"/>
              </a:rPr>
              <a:t>Например: фраза сказанная </a:t>
            </a:r>
            <a:r>
              <a:rPr lang="ru-RU" sz="2800" dirty="0" smtClean="0">
                <a:solidFill>
                  <a:srgbClr val="323232">
                    <a:lumMod val="75000"/>
                    <a:lumOff val="25000"/>
                  </a:srgbClr>
                </a:solidFill>
                <a:cs typeface="Aharoni" panose="02010803020104030203" pitchFamily="2" charset="-79"/>
              </a:rPr>
              <a:t>эмоционально моим </a:t>
            </a:r>
            <a:r>
              <a:rPr lang="ru-RU" sz="2800" dirty="0" smtClean="0">
                <a:solidFill>
                  <a:srgbClr val="323232">
                    <a:lumMod val="75000"/>
                    <a:lumOff val="25000"/>
                  </a:srgbClr>
                </a:solidFill>
                <a:cs typeface="Aharoni" panose="02010803020104030203" pitchFamily="2" charset="-79"/>
              </a:rPr>
              <a:t>папой </a:t>
            </a:r>
            <a:r>
              <a:rPr lang="ru-RU" sz="2800" dirty="0" smtClean="0">
                <a:solidFill>
                  <a:srgbClr val="E19825">
                    <a:lumMod val="75000"/>
                  </a:srgbClr>
                </a:solidFill>
                <a:cs typeface="Aharoni" panose="02010803020104030203" pitchFamily="2" charset="-79"/>
              </a:rPr>
              <a:t>«Черт, слишком легко всё дается</a:t>
            </a:r>
            <a:r>
              <a:rPr lang="ru-RU" sz="2800" dirty="0" smtClean="0">
                <a:solidFill>
                  <a:srgbClr val="E19825">
                    <a:lumMod val="75000"/>
                  </a:srgbClr>
                </a:solidFill>
                <a:cs typeface="Aharoni" panose="02010803020104030203" pitchFamily="2" charset="-79"/>
              </a:rPr>
              <a:t>!!!»</a:t>
            </a:r>
            <a:endParaRPr lang="ru-RU" sz="2800" dirty="0" smtClean="0">
              <a:solidFill>
                <a:srgbClr val="323232">
                  <a:lumMod val="75000"/>
                  <a:lumOff val="25000"/>
                </a:srgbClr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51502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69" y="351914"/>
            <a:ext cx="2953938" cy="7754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49097" y="314739"/>
            <a:ext cx="3406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A5300F">
                    <a:lumMod val="50000"/>
                  </a:srgbClr>
                </a:solidFill>
              </a:rPr>
              <a:t>Тренер: </a:t>
            </a:r>
            <a:r>
              <a:rPr lang="ru-RU" sz="2400" u="sng" dirty="0" err="1" smtClean="0">
                <a:solidFill>
                  <a:srgbClr val="A5300F">
                    <a:lumMod val="50000"/>
                  </a:srgbClr>
                </a:solidFill>
              </a:rPr>
              <a:t>Каринэ</a:t>
            </a:r>
            <a:r>
              <a:rPr lang="ru-RU" sz="2400" u="sng" dirty="0" smtClean="0">
                <a:solidFill>
                  <a:srgbClr val="A5300F">
                    <a:lumMod val="50000"/>
                  </a:srgbClr>
                </a:solidFill>
              </a:rPr>
              <a:t> </a:t>
            </a:r>
            <a:r>
              <a:rPr lang="ru-RU" sz="2400" u="sng" dirty="0" err="1" smtClean="0">
                <a:solidFill>
                  <a:srgbClr val="A5300F">
                    <a:lumMod val="50000"/>
                  </a:srgbClr>
                </a:solidFill>
              </a:rPr>
              <a:t>Паникян</a:t>
            </a:r>
            <a:endParaRPr lang="ru-RU" sz="2400" u="sng" dirty="0">
              <a:solidFill>
                <a:srgbClr val="A5300F">
                  <a:lumMod val="5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216" y="1394831"/>
            <a:ext cx="1035929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rgbClr val="C00000"/>
                </a:solidFill>
                <a:cs typeface="Aharoni" panose="02010803020104030203" pitchFamily="2" charset="-79"/>
              </a:rPr>
              <a:t>НУ и ИДЕАЛИЗАЦИИ</a:t>
            </a:r>
          </a:p>
          <a:p>
            <a:endParaRPr lang="ru-RU" sz="1000" dirty="0">
              <a:solidFill>
                <a:prstClr val="black"/>
              </a:solidFill>
              <a:cs typeface="Aharoni" panose="02010803020104030203" pitchFamily="2" charset="-79"/>
            </a:endParaRPr>
          </a:p>
          <a:p>
            <a:r>
              <a:rPr lang="ru-RU" sz="2800" dirty="0" smtClean="0">
                <a:solidFill>
                  <a:srgbClr val="323232">
                    <a:lumMod val="75000"/>
                    <a:lumOff val="25000"/>
                  </a:srgbClr>
                </a:solidFill>
                <a:cs typeface="Aharoni" panose="02010803020104030203" pitchFamily="2" charset="-79"/>
              </a:rPr>
              <a:t>Из-за наличия идеализации несовершенства в сочетании с гордыней и </a:t>
            </a:r>
            <a:r>
              <a:rPr lang="ru-RU" sz="2800" dirty="0" err="1" smtClean="0">
                <a:solidFill>
                  <a:srgbClr val="323232">
                    <a:lumMod val="75000"/>
                    <a:lumOff val="25000"/>
                  </a:srgbClr>
                </a:solidFill>
                <a:cs typeface="Aharoni" panose="02010803020104030203" pitchFamily="2" charset="-79"/>
              </a:rPr>
              <a:t>перфекционизмом</a:t>
            </a:r>
            <a:r>
              <a:rPr lang="ru-RU" sz="2800" dirty="0" smtClean="0">
                <a:solidFill>
                  <a:srgbClr val="323232">
                    <a:lumMod val="75000"/>
                    <a:lumOff val="25000"/>
                  </a:srgbClr>
                </a:solidFill>
                <a:cs typeface="Aharoni" panose="02010803020104030203" pitchFamily="2" charset="-79"/>
              </a:rPr>
              <a:t> я решила «доказать» папе, что я «хорошая». </a:t>
            </a:r>
          </a:p>
          <a:p>
            <a:endParaRPr lang="ru-RU" sz="1000" dirty="0">
              <a:solidFill>
                <a:srgbClr val="323232">
                  <a:lumMod val="75000"/>
                  <a:lumOff val="25000"/>
                </a:srgbClr>
              </a:solidFill>
              <a:cs typeface="Aharoni" panose="02010803020104030203" pitchFamily="2" charset="-79"/>
            </a:endParaRPr>
          </a:p>
          <a:p>
            <a:r>
              <a:rPr lang="ru-RU" sz="2800" dirty="0" smtClean="0">
                <a:solidFill>
                  <a:srgbClr val="323232">
                    <a:lumMod val="75000"/>
                    <a:lumOff val="25000"/>
                  </a:srgbClr>
                </a:solidFill>
                <a:cs typeface="Aharoni" panose="02010803020104030203" pitchFamily="2" charset="-79"/>
              </a:rPr>
              <a:t>	Сформировалась НУ: </a:t>
            </a:r>
            <a:r>
              <a:rPr lang="ru-RU" sz="2800" dirty="0" smtClean="0">
                <a:solidFill>
                  <a:srgbClr val="E19825">
                    <a:lumMod val="75000"/>
                  </a:srgbClr>
                </a:solidFill>
                <a:cs typeface="Aharoni" panose="02010803020104030203" pitchFamily="2" charset="-79"/>
              </a:rPr>
              <a:t>Достигать успеха можно только с 	надрывом. Если не надорвался, если труд не был 	непосильным – это не настоящий успех</a:t>
            </a:r>
            <a:r>
              <a:rPr lang="ru-RU" sz="2800" dirty="0" smtClean="0">
                <a:solidFill>
                  <a:srgbClr val="323232">
                    <a:lumMod val="75000"/>
                    <a:lumOff val="25000"/>
                  </a:srgbClr>
                </a:solidFill>
                <a:cs typeface="Aharoni" panose="02010803020104030203" pitchFamily="2" charset="-79"/>
              </a:rPr>
              <a:t> (не настоящая 	пятерка, ага</a:t>
            </a:r>
            <a:r>
              <a:rPr lang="ru-RU" sz="2800" dirty="0" smtClean="0">
                <a:solidFill>
                  <a:srgbClr val="323232">
                    <a:lumMod val="75000"/>
                    <a:lumOff val="25000"/>
                  </a:srgbClr>
                </a:solidFill>
                <a:cs typeface="Aharoni" panose="02010803020104030203" pitchFamily="2" charset="-79"/>
                <a:sym typeface="Wingdings" panose="05000000000000000000" pitchFamily="2" charset="2"/>
              </a:rPr>
              <a:t></a:t>
            </a:r>
            <a:r>
              <a:rPr lang="ru-RU" sz="2800" dirty="0" smtClean="0">
                <a:solidFill>
                  <a:srgbClr val="323232">
                    <a:lumMod val="75000"/>
                    <a:lumOff val="25000"/>
                  </a:srgbClr>
                </a:solidFill>
                <a:cs typeface="Aharoni" panose="02010803020104030203" pitchFamily="2" charset="-79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5027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69" y="351914"/>
            <a:ext cx="2953938" cy="7754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49097" y="314739"/>
            <a:ext cx="3406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A5300F">
                    <a:lumMod val="50000"/>
                  </a:srgbClr>
                </a:solidFill>
              </a:rPr>
              <a:t>Тренер: </a:t>
            </a:r>
            <a:r>
              <a:rPr lang="ru-RU" sz="2400" u="sng" dirty="0" err="1" smtClean="0">
                <a:solidFill>
                  <a:srgbClr val="A5300F">
                    <a:lumMod val="50000"/>
                  </a:srgbClr>
                </a:solidFill>
              </a:rPr>
              <a:t>Каринэ</a:t>
            </a:r>
            <a:r>
              <a:rPr lang="ru-RU" sz="2400" u="sng" dirty="0" smtClean="0">
                <a:solidFill>
                  <a:srgbClr val="A5300F">
                    <a:lumMod val="50000"/>
                  </a:srgbClr>
                </a:solidFill>
              </a:rPr>
              <a:t> </a:t>
            </a:r>
            <a:r>
              <a:rPr lang="ru-RU" sz="2400" u="sng" dirty="0" err="1" smtClean="0">
                <a:solidFill>
                  <a:srgbClr val="A5300F">
                    <a:lumMod val="50000"/>
                  </a:srgbClr>
                </a:solidFill>
              </a:rPr>
              <a:t>Паникян</a:t>
            </a:r>
            <a:endParaRPr lang="ru-RU" sz="2400" u="sng" dirty="0">
              <a:solidFill>
                <a:srgbClr val="A5300F">
                  <a:lumMod val="5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216" y="1214525"/>
            <a:ext cx="1035929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rgbClr val="C00000"/>
                </a:solidFill>
                <a:cs typeface="Aharoni" panose="02010803020104030203" pitchFamily="2" charset="-79"/>
              </a:rPr>
              <a:t>НУ и ИДЕАЛИЗАЦИИ</a:t>
            </a:r>
          </a:p>
          <a:p>
            <a:endParaRPr lang="ru-RU" sz="1000" dirty="0">
              <a:solidFill>
                <a:prstClr val="black"/>
              </a:solidFill>
              <a:cs typeface="Aharoni" panose="02010803020104030203" pitchFamily="2" charset="-79"/>
            </a:endParaRPr>
          </a:p>
          <a:p>
            <a:r>
              <a:rPr lang="ru-RU" sz="2800" dirty="0" smtClean="0">
                <a:solidFill>
                  <a:srgbClr val="323232">
                    <a:lumMod val="75000"/>
                    <a:lumOff val="25000"/>
                  </a:srgbClr>
                </a:solidFill>
                <a:cs typeface="Aharoni" panose="02010803020104030203" pitchFamily="2" charset="-79"/>
              </a:rPr>
              <a:t>Итог: работала в клинике в ночные смены 9 лет (и даже в голову не приходило, что можно как-то иначе!), пока в один прекрасный день тело не ответило такой жесткой </a:t>
            </a:r>
            <a:r>
              <a:rPr lang="ru-RU" sz="2800" dirty="0" err="1" smtClean="0">
                <a:solidFill>
                  <a:srgbClr val="323232">
                    <a:lumMod val="75000"/>
                    <a:lumOff val="25000"/>
                  </a:srgbClr>
                </a:solidFill>
                <a:cs typeface="Aharoni" panose="02010803020104030203" pitchFamily="2" charset="-79"/>
              </a:rPr>
              <a:t>психосоматикой</a:t>
            </a:r>
            <a:r>
              <a:rPr lang="ru-RU" sz="2800" dirty="0" smtClean="0">
                <a:solidFill>
                  <a:srgbClr val="323232">
                    <a:lumMod val="75000"/>
                    <a:lumOff val="25000"/>
                  </a:srgbClr>
                </a:solidFill>
                <a:cs typeface="Aharoni" panose="02010803020104030203" pitchFamily="2" charset="-79"/>
              </a:rPr>
              <a:t>, что мне поневоле пришлось изменить свои убеждения</a:t>
            </a:r>
          </a:p>
          <a:p>
            <a:endParaRPr lang="ru-RU" sz="1000" dirty="0">
              <a:solidFill>
                <a:srgbClr val="323232">
                  <a:lumMod val="75000"/>
                  <a:lumOff val="25000"/>
                </a:srgbClr>
              </a:solidFill>
              <a:cs typeface="Aharoni" panose="02010803020104030203" pitchFamily="2" charset="-79"/>
            </a:endParaRPr>
          </a:p>
          <a:p>
            <a:r>
              <a:rPr lang="ru-RU" sz="2800" dirty="0" smtClean="0">
                <a:solidFill>
                  <a:srgbClr val="323232">
                    <a:lumMod val="75000"/>
                    <a:lumOff val="25000"/>
                  </a:srgbClr>
                </a:solidFill>
                <a:cs typeface="Aharoni" panose="02010803020104030203" pitchFamily="2" charset="-79"/>
              </a:rPr>
              <a:t>Со стороны могло показаться что это ид. денег или несовершенства (т.е. считала себя недостойной другой должности). Нет, </a:t>
            </a:r>
            <a:r>
              <a:rPr lang="ru-RU" sz="2800" dirty="0" smtClean="0">
                <a:solidFill>
                  <a:srgbClr val="E19825">
                    <a:lumMod val="75000"/>
                  </a:srgbClr>
                </a:solidFill>
                <a:cs typeface="Aharoni" panose="02010803020104030203" pitchFamily="2" charset="-79"/>
              </a:rPr>
              <a:t>это НУ, полученная от авторитетного лица </a:t>
            </a:r>
            <a:r>
              <a:rPr lang="ru-RU" sz="2800" dirty="0" smtClean="0">
                <a:solidFill>
                  <a:srgbClr val="323232">
                    <a:lumMod val="75000"/>
                    <a:lumOff val="25000"/>
                  </a:srgbClr>
                </a:solidFill>
                <a:cs typeface="Aharoni" panose="02010803020104030203" pitchFamily="2" charset="-79"/>
              </a:rPr>
              <a:t>(опосредованно связана с идеализациями)</a:t>
            </a:r>
          </a:p>
        </p:txBody>
      </p:sp>
    </p:spTree>
    <p:extLst>
      <p:ext uri="{BB962C8B-B14F-4D97-AF65-F5344CB8AC3E}">
        <p14:creationId xmlns:p14="http://schemas.microsoft.com/office/powerpoint/2010/main" val="1807315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69" y="351914"/>
            <a:ext cx="2953938" cy="7754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49097" y="314739"/>
            <a:ext cx="3406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A5300F">
                    <a:lumMod val="50000"/>
                  </a:srgbClr>
                </a:solidFill>
              </a:rPr>
              <a:t>Тренер: </a:t>
            </a:r>
            <a:r>
              <a:rPr lang="ru-RU" sz="2400" u="sng" dirty="0" err="1" smtClean="0">
                <a:solidFill>
                  <a:srgbClr val="A5300F">
                    <a:lumMod val="50000"/>
                  </a:srgbClr>
                </a:solidFill>
              </a:rPr>
              <a:t>Каринэ</a:t>
            </a:r>
            <a:r>
              <a:rPr lang="ru-RU" sz="2400" u="sng" dirty="0" smtClean="0">
                <a:solidFill>
                  <a:srgbClr val="A5300F">
                    <a:lumMod val="50000"/>
                  </a:srgbClr>
                </a:solidFill>
              </a:rPr>
              <a:t> </a:t>
            </a:r>
            <a:r>
              <a:rPr lang="ru-RU" sz="2400" u="sng" dirty="0" err="1" smtClean="0">
                <a:solidFill>
                  <a:srgbClr val="A5300F">
                    <a:lumMod val="50000"/>
                  </a:srgbClr>
                </a:solidFill>
              </a:rPr>
              <a:t>Паникян</a:t>
            </a:r>
            <a:endParaRPr lang="ru-RU" sz="2400" u="sng" dirty="0">
              <a:solidFill>
                <a:srgbClr val="A5300F">
                  <a:lumMod val="5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216" y="1343315"/>
            <a:ext cx="1035929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rgbClr val="C00000"/>
                </a:solidFill>
                <a:cs typeface="Aharoni" panose="02010803020104030203" pitchFamily="2" charset="-79"/>
              </a:rPr>
              <a:t>НУ и ИДЕАЛИЗАЦИИ</a:t>
            </a:r>
          </a:p>
          <a:p>
            <a:endParaRPr lang="ru-RU" sz="1000" dirty="0">
              <a:solidFill>
                <a:prstClr val="black"/>
              </a:solidFill>
              <a:cs typeface="Aharoni" panose="02010803020104030203" pitchFamily="2" charset="-79"/>
            </a:endParaRPr>
          </a:p>
          <a:p>
            <a:r>
              <a:rPr lang="ru-RU" sz="2800" dirty="0" smtClean="0">
                <a:solidFill>
                  <a:srgbClr val="323232">
                    <a:lumMod val="75000"/>
                    <a:lumOff val="25000"/>
                  </a:srgbClr>
                </a:solidFill>
                <a:cs typeface="Aharoni" panose="02010803020104030203" pitchFamily="2" charset="-79"/>
              </a:rPr>
              <a:t>Наши НУ могут быть вообще никак не связаны с идеализациями</a:t>
            </a:r>
          </a:p>
          <a:p>
            <a:endParaRPr lang="ru-RU" sz="1000" dirty="0">
              <a:solidFill>
                <a:srgbClr val="323232">
                  <a:lumMod val="75000"/>
                  <a:lumOff val="25000"/>
                </a:srgbClr>
              </a:solidFill>
              <a:cs typeface="Aharoni" panose="02010803020104030203" pitchFamily="2" charset="-79"/>
            </a:endParaRPr>
          </a:p>
          <a:p>
            <a:r>
              <a:rPr lang="ru-RU" sz="2800" dirty="0" smtClean="0">
                <a:solidFill>
                  <a:srgbClr val="323232">
                    <a:lumMod val="75000"/>
                    <a:lumOff val="25000"/>
                  </a:srgbClr>
                </a:solidFill>
                <a:cs typeface="Aharoni" panose="02010803020104030203" pitchFamily="2" charset="-79"/>
              </a:rPr>
              <a:t>	Например: </a:t>
            </a:r>
            <a:r>
              <a:rPr lang="ru-RU" sz="2800" dirty="0" smtClean="0">
                <a:solidFill>
                  <a:srgbClr val="E19825">
                    <a:lumMod val="75000"/>
                  </a:srgbClr>
                </a:solidFill>
                <a:cs typeface="Aharoni" panose="02010803020104030203" pitchFamily="2" charset="-79"/>
              </a:rPr>
              <a:t>Не бывает чтобы долго было хорошо, всё должно 	закончиться плохо</a:t>
            </a:r>
          </a:p>
          <a:p>
            <a:endParaRPr lang="ru-RU" sz="1000" dirty="0">
              <a:solidFill>
                <a:srgbClr val="323232">
                  <a:lumMod val="75000"/>
                  <a:lumOff val="25000"/>
                </a:srgbClr>
              </a:solidFill>
              <a:cs typeface="Aharoni" panose="02010803020104030203" pitchFamily="2" charset="-79"/>
            </a:endParaRPr>
          </a:p>
          <a:p>
            <a:r>
              <a:rPr lang="ru-RU" sz="2800" dirty="0" smtClean="0">
                <a:solidFill>
                  <a:srgbClr val="323232">
                    <a:lumMod val="75000"/>
                    <a:lumOff val="25000"/>
                  </a:srgbClr>
                </a:solidFill>
                <a:cs typeface="Aharoni" panose="02010803020104030203" pitchFamily="2" charset="-79"/>
              </a:rPr>
              <a:t>	Человек неосознанно делает в своей жизни выбор в пользу 	того, что «плохо закончится» или формирует это «плохо» 	своими мыслями</a:t>
            </a:r>
          </a:p>
        </p:txBody>
      </p:sp>
    </p:spTree>
    <p:extLst>
      <p:ext uri="{BB962C8B-B14F-4D97-AF65-F5344CB8AC3E}">
        <p14:creationId xmlns:p14="http://schemas.microsoft.com/office/powerpoint/2010/main" val="3438380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69" y="351914"/>
            <a:ext cx="2953938" cy="7754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49097" y="314739"/>
            <a:ext cx="3406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A5300F">
                    <a:lumMod val="50000"/>
                  </a:srgbClr>
                </a:solidFill>
              </a:rPr>
              <a:t>Тренер: </a:t>
            </a:r>
            <a:r>
              <a:rPr lang="ru-RU" sz="2400" u="sng" dirty="0" err="1" smtClean="0">
                <a:solidFill>
                  <a:srgbClr val="A5300F">
                    <a:lumMod val="50000"/>
                  </a:srgbClr>
                </a:solidFill>
              </a:rPr>
              <a:t>Каринэ</a:t>
            </a:r>
            <a:r>
              <a:rPr lang="ru-RU" sz="2400" u="sng" dirty="0" smtClean="0">
                <a:solidFill>
                  <a:srgbClr val="A5300F">
                    <a:lumMod val="50000"/>
                  </a:srgbClr>
                </a:solidFill>
              </a:rPr>
              <a:t> </a:t>
            </a:r>
            <a:r>
              <a:rPr lang="ru-RU" sz="2400" u="sng" dirty="0" err="1" smtClean="0">
                <a:solidFill>
                  <a:srgbClr val="A5300F">
                    <a:lumMod val="50000"/>
                  </a:srgbClr>
                </a:solidFill>
              </a:rPr>
              <a:t>Паникян</a:t>
            </a:r>
            <a:endParaRPr lang="ru-RU" sz="2400" u="sng" dirty="0">
              <a:solidFill>
                <a:srgbClr val="A5300F">
                  <a:lumMod val="5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215" y="1755442"/>
            <a:ext cx="103592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rgbClr val="C00000"/>
                </a:solidFill>
                <a:cs typeface="Aharoni" panose="02010803020104030203" pitchFamily="2" charset="-79"/>
              </a:rPr>
              <a:t>НУ и ИДЕАЛИЗАЦИИ</a:t>
            </a:r>
          </a:p>
          <a:p>
            <a:endParaRPr lang="ru-RU" sz="1000" dirty="0">
              <a:solidFill>
                <a:prstClr val="black"/>
              </a:solidFill>
              <a:cs typeface="Aharoni" panose="02010803020104030203" pitchFamily="2" charset="-79"/>
            </a:endParaRPr>
          </a:p>
          <a:p>
            <a:r>
              <a:rPr lang="ru-RU" sz="2800" dirty="0" smtClean="0">
                <a:solidFill>
                  <a:srgbClr val="323232">
                    <a:lumMod val="75000"/>
                    <a:lumOff val="25000"/>
                  </a:srgbClr>
                </a:solidFill>
                <a:cs typeface="Aharoni" panose="02010803020104030203" pitchFamily="2" charset="-79"/>
              </a:rPr>
              <a:t>Такая установка не связана с идеализациями, она скорее всего является следствием воспитания. То есть когда «все заканчивается плохо» человек конечно не рад, но воспринимает это как должное, т.е. так и должно быть</a:t>
            </a:r>
          </a:p>
        </p:txBody>
      </p:sp>
    </p:spTree>
    <p:extLst>
      <p:ext uri="{BB962C8B-B14F-4D97-AF65-F5344CB8AC3E}">
        <p14:creationId xmlns:p14="http://schemas.microsoft.com/office/powerpoint/2010/main" val="3848896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69" y="351914"/>
            <a:ext cx="2953938" cy="7754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49097" y="314739"/>
            <a:ext cx="3406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A5300F">
                    <a:lumMod val="50000"/>
                  </a:srgbClr>
                </a:solidFill>
              </a:rPr>
              <a:t>Тренер: </a:t>
            </a:r>
            <a:r>
              <a:rPr lang="ru-RU" sz="2400" u="sng" dirty="0" err="1" smtClean="0">
                <a:solidFill>
                  <a:srgbClr val="A5300F">
                    <a:lumMod val="50000"/>
                  </a:srgbClr>
                </a:solidFill>
              </a:rPr>
              <a:t>Каринэ</a:t>
            </a:r>
            <a:r>
              <a:rPr lang="ru-RU" sz="2400" u="sng" dirty="0" smtClean="0">
                <a:solidFill>
                  <a:srgbClr val="A5300F">
                    <a:lumMod val="50000"/>
                  </a:srgbClr>
                </a:solidFill>
              </a:rPr>
              <a:t> </a:t>
            </a:r>
            <a:r>
              <a:rPr lang="ru-RU" sz="2400" u="sng" dirty="0" err="1" smtClean="0">
                <a:solidFill>
                  <a:srgbClr val="A5300F">
                    <a:lumMod val="50000"/>
                  </a:srgbClr>
                </a:solidFill>
              </a:rPr>
              <a:t>Паникян</a:t>
            </a:r>
            <a:endParaRPr lang="ru-RU" sz="2400" u="sng" dirty="0">
              <a:solidFill>
                <a:srgbClr val="A5300F">
                  <a:lumMod val="5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215" y="1755442"/>
            <a:ext cx="103592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rgbClr val="C00000"/>
                </a:solidFill>
                <a:cs typeface="Aharoni" panose="02010803020104030203" pitchFamily="2" charset="-79"/>
              </a:rPr>
              <a:t>Будем ли мы составлять свои уникальные </a:t>
            </a:r>
            <a:r>
              <a:rPr lang="ru-RU" sz="2800" u="sng" dirty="0" smtClean="0">
                <a:solidFill>
                  <a:srgbClr val="C00000"/>
                </a:solidFill>
                <a:cs typeface="Aharoni" panose="02010803020104030203" pitchFamily="2" charset="-79"/>
              </a:rPr>
              <a:t>НУ-ПУ</a:t>
            </a:r>
            <a:r>
              <a:rPr lang="ru-RU" sz="2800" u="sng" dirty="0" smtClean="0">
                <a:solidFill>
                  <a:srgbClr val="C00000"/>
                </a:solidFill>
                <a:cs typeface="Aharoni" panose="02010803020104030203" pitchFamily="2" charset="-79"/>
              </a:rPr>
              <a:t>?</a:t>
            </a:r>
          </a:p>
          <a:p>
            <a:endParaRPr lang="ru-RU" sz="1000" dirty="0">
              <a:solidFill>
                <a:prstClr val="black"/>
              </a:solidFill>
              <a:cs typeface="Aharoni" panose="02010803020104030203" pitchFamily="2" charset="-79"/>
            </a:endParaRPr>
          </a:p>
          <a:p>
            <a:r>
              <a:rPr lang="ru-RU" sz="2800" dirty="0" smtClean="0">
                <a:solidFill>
                  <a:srgbClr val="323232">
                    <a:lumMod val="75000"/>
                    <a:lumOff val="25000"/>
                  </a:srgbClr>
                </a:solidFill>
                <a:cs typeface="Aharoni" panose="02010803020104030203" pitchFamily="2" charset="-79"/>
              </a:rPr>
              <a:t>Наша программа – это </a:t>
            </a:r>
            <a:r>
              <a:rPr lang="ru-RU" sz="2800" dirty="0" err="1" smtClean="0">
                <a:solidFill>
                  <a:srgbClr val="323232">
                    <a:lumMod val="75000"/>
                    <a:lumOff val="25000"/>
                  </a:srgbClr>
                </a:solidFill>
                <a:cs typeface="Aharoni" panose="02010803020104030203" pitchFamily="2" charset="-79"/>
              </a:rPr>
              <a:t>интенсив</a:t>
            </a:r>
            <a:r>
              <a:rPr lang="ru-RU" sz="2800" dirty="0" smtClean="0">
                <a:solidFill>
                  <a:srgbClr val="323232">
                    <a:lumMod val="75000"/>
                    <a:lumOff val="25000"/>
                  </a:srgbClr>
                </a:solidFill>
                <a:cs typeface="Aharoni" panose="02010803020104030203" pitchFamily="2" charset="-79"/>
              </a:rPr>
              <a:t>, рассчитанный на получение вполне определенного </a:t>
            </a:r>
            <a:r>
              <a:rPr lang="ru-RU" sz="2800" dirty="0" smtClean="0">
                <a:solidFill>
                  <a:srgbClr val="323232">
                    <a:lumMod val="75000"/>
                    <a:lumOff val="25000"/>
                  </a:srgbClr>
                </a:solidFill>
                <a:cs typeface="Aharoni" panose="02010803020104030203" pitchFamily="2" charset="-79"/>
              </a:rPr>
              <a:t>результата</a:t>
            </a:r>
          </a:p>
          <a:p>
            <a:endParaRPr lang="ru-RU" sz="1000" dirty="0" smtClean="0">
              <a:solidFill>
                <a:srgbClr val="323232">
                  <a:lumMod val="75000"/>
                  <a:lumOff val="25000"/>
                </a:srgbClr>
              </a:solidFill>
              <a:cs typeface="Aharoni" panose="02010803020104030203" pitchFamily="2" charset="-79"/>
            </a:endParaRPr>
          </a:p>
          <a:p>
            <a:r>
              <a:rPr lang="ru-RU" sz="2800" dirty="0" smtClean="0">
                <a:solidFill>
                  <a:srgbClr val="323232">
                    <a:lumMod val="75000"/>
                    <a:lumOff val="25000"/>
                  </a:srgbClr>
                </a:solidFill>
                <a:cs typeface="Aharoni" panose="02010803020104030203" pitchFamily="2" charset="-79"/>
              </a:rPr>
              <a:t>Работа </a:t>
            </a:r>
            <a:r>
              <a:rPr lang="ru-RU" sz="2800" dirty="0" smtClean="0">
                <a:solidFill>
                  <a:srgbClr val="323232">
                    <a:lumMod val="75000"/>
                    <a:lumOff val="25000"/>
                  </a:srgbClr>
                </a:solidFill>
                <a:cs typeface="Aharoni" panose="02010803020104030203" pitchFamily="2" charset="-79"/>
              </a:rPr>
              <a:t>с </a:t>
            </a:r>
            <a:r>
              <a:rPr lang="ru-RU" sz="2800" dirty="0" smtClean="0">
                <a:solidFill>
                  <a:srgbClr val="C00000"/>
                </a:solidFill>
                <a:cs typeface="Aharoni" panose="02010803020104030203" pitchFamily="2" charset="-79"/>
              </a:rPr>
              <a:t>личными</a:t>
            </a:r>
            <a:r>
              <a:rPr lang="ru-RU" sz="2800" dirty="0" smtClean="0">
                <a:solidFill>
                  <a:srgbClr val="323232">
                    <a:lumMod val="75000"/>
                    <a:lumOff val="25000"/>
                  </a:srgbClr>
                </a:solidFill>
                <a:cs typeface="Aharoni" panose="02010803020104030203" pitchFamily="2" charset="-79"/>
              </a:rPr>
              <a:t> убеждениями </a:t>
            </a:r>
            <a:r>
              <a:rPr lang="ru-RU" sz="2800" dirty="0" smtClean="0">
                <a:solidFill>
                  <a:srgbClr val="323232">
                    <a:lumMod val="75000"/>
                    <a:lumOff val="25000"/>
                  </a:srgbClr>
                </a:solidFill>
                <a:cs typeface="Aharoni" panose="02010803020104030203" pitchFamily="2" charset="-79"/>
              </a:rPr>
              <a:t>потребует от вас усердия</a:t>
            </a:r>
            <a:endParaRPr lang="ru-RU" sz="2800" dirty="0" smtClean="0">
              <a:solidFill>
                <a:srgbClr val="323232">
                  <a:lumMod val="75000"/>
                  <a:lumOff val="25000"/>
                </a:srgbClr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495926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1641</TotalTime>
  <Words>1367</Words>
  <Application>Microsoft Office PowerPoint</Application>
  <PresentationFormat>Широкоэкранный</PresentationFormat>
  <Paragraphs>193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Aharoni</vt:lpstr>
      <vt:lpstr>Arial</vt:lpstr>
      <vt:lpstr>Courier New</vt:lpstr>
      <vt:lpstr>Impact</vt:lpstr>
      <vt:lpstr>Wingdings</vt:lpstr>
      <vt:lpstr>Главное мероприятие</vt:lpstr>
      <vt:lpstr>Самооценка от а до 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Самооценка от а до я</dc:title>
  <dc:creator>Karine</dc:creator>
  <cp:lastModifiedBy>Karine Panikyan</cp:lastModifiedBy>
  <cp:revision>62</cp:revision>
  <dcterms:created xsi:type="dcterms:W3CDTF">2017-12-05T00:50:57Z</dcterms:created>
  <dcterms:modified xsi:type="dcterms:W3CDTF">2019-04-28T15:51:33Z</dcterms:modified>
</cp:coreProperties>
</file>